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70" r:id="rId15"/>
    <p:sldId id="271" r:id="rId16"/>
  </p:sldIdLst>
  <p:sldSz cx="18288000" cy="10287000"/>
  <p:notesSz cx="6858000" cy="9144000"/>
  <p:embeddedFontLst>
    <p:embeddedFont>
      <p:font typeface="Footlight MT Light" panose="0204060206030A020304" pitchFamily="18" charset="0"/>
      <p:regular r:id="rId17"/>
    </p:embeddedFont>
    <p:embeddedFont>
      <p:font typeface="Josefin Sans Regular" panose="020B0604020202020204" charset="0"/>
      <p:regular r:id="rId18"/>
    </p:embeddedFont>
    <p:embeddedFont>
      <p:font typeface="Ebrima" panose="02000000000000000000" pitchFamily="2" charset="0"/>
      <p:regular r:id="rId19"/>
      <p:bold r:id="rId20"/>
    </p:embeddedFont>
    <p:embeddedFont>
      <p:font typeface="Josefin Sans Bold" panose="020B0604020202020204" charset="0"/>
      <p:regular r:id="rId21"/>
    </p:embeddedFont>
    <p:embeddedFont>
      <p:font typeface="Gadugi" panose="020B0502040204020203" pitchFamily="34" charset="0"/>
      <p:regular r:id="rId22"/>
      <p:bold r:id="rId23"/>
    </p:embeddedFont>
    <p:embeddedFont>
      <p:font typeface="Bahnschrift" panose="020B0502040204020203" pitchFamily="34" charset="0"/>
      <p:regular r:id="rId24"/>
      <p:bold r:id="rId25"/>
    </p:embeddedFont>
    <p:embeddedFont>
      <p:font typeface="Calibri" panose="020F050202020403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2" autoAdjust="0"/>
    <p:restoredTop sz="94622" autoAdjust="0"/>
  </p:normalViewPr>
  <p:slideViewPr>
    <p:cSldViewPr>
      <p:cViewPr varScale="1">
        <p:scale>
          <a:sx n="56" d="100"/>
          <a:sy n="56" d="100"/>
        </p:scale>
        <p:origin x="605"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svg"/><Relationship Id="rId3" Type="http://schemas.openxmlformats.org/officeDocument/2006/relationships/image" Target="../media/image24.svg"/><Relationship Id="rId7" Type="http://schemas.openxmlformats.org/officeDocument/2006/relationships/image" Target="../media/image36.svg"/><Relationship Id="rId12"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4.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754982" y="2548179"/>
            <a:ext cx="11130991" cy="4863581"/>
            <a:chOff x="-4196618" y="1047110"/>
            <a:chExt cx="14841321" cy="2101444"/>
          </a:xfrm>
        </p:grpSpPr>
        <p:sp>
          <p:nvSpPr>
            <p:cNvPr id="3" name="TextBox 3"/>
            <p:cNvSpPr txBox="1"/>
            <p:nvPr/>
          </p:nvSpPr>
          <p:spPr>
            <a:xfrm>
              <a:off x="-311409" y="1277035"/>
              <a:ext cx="10956112" cy="1871519"/>
            </a:xfrm>
            <a:prstGeom prst="rect">
              <a:avLst/>
            </a:prstGeom>
          </p:spPr>
          <p:txBody>
            <a:bodyPr lIns="0" tIns="0" rIns="0" bIns="0" rtlCol="0" anchor="t">
              <a:spAutoFit/>
            </a:bodyPr>
            <a:lstStyle/>
            <a:p>
              <a:pPr algn="ctr">
                <a:lnSpc>
                  <a:spcPct val="150000"/>
                </a:lnSpc>
              </a:pPr>
              <a:r>
                <a:rPr lang="en-US" sz="10000" b="1" dirty="0" smtClean="0">
                  <a:ln w="22225">
                    <a:solidFill>
                      <a:schemeClr val="accent2">
                        <a:lumMod val="50000"/>
                      </a:schemeClr>
                    </a:solidFill>
                    <a:prstDash val="solid"/>
                  </a:ln>
                  <a:solidFill>
                    <a:schemeClr val="accent2">
                      <a:lumMod val="40000"/>
                      <a:lumOff val="60000"/>
                    </a:schemeClr>
                  </a:solidFill>
                  <a:effectLst>
                    <a:reflection blurRad="6350" stA="55000" endA="300" endPos="45500" dir="5400000" sy="-100000" algn="bl" rotWithShape="0"/>
                  </a:effectLst>
                  <a:latin typeface="Josefin Sans Bold Bold"/>
                </a:rPr>
                <a:t>TÌM HIỂU VỀ GNU </a:t>
              </a:r>
              <a:r>
                <a:rPr lang="en-US" sz="10000" b="1" dirty="0" err="1" smtClean="0">
                  <a:ln w="22225">
                    <a:solidFill>
                      <a:schemeClr val="accent2">
                        <a:lumMod val="50000"/>
                      </a:schemeClr>
                    </a:solidFill>
                    <a:prstDash val="solid"/>
                  </a:ln>
                  <a:solidFill>
                    <a:schemeClr val="accent2">
                      <a:lumMod val="40000"/>
                      <a:lumOff val="60000"/>
                    </a:schemeClr>
                  </a:solidFill>
                  <a:effectLst>
                    <a:reflection blurRad="6350" stA="55000" endA="300" endPos="45500" dir="5400000" sy="-100000" algn="bl" rotWithShape="0"/>
                  </a:effectLst>
                  <a:latin typeface="Josefin Sans Bold Bold"/>
                </a:rPr>
                <a:t>Emacs</a:t>
              </a:r>
              <a:endParaRPr lang="en-US" sz="10000" b="1" dirty="0">
                <a:ln w="22225">
                  <a:solidFill>
                    <a:schemeClr val="accent2">
                      <a:lumMod val="50000"/>
                    </a:schemeClr>
                  </a:solidFill>
                  <a:prstDash val="solid"/>
                </a:ln>
                <a:solidFill>
                  <a:schemeClr val="accent2">
                    <a:lumMod val="40000"/>
                    <a:lumOff val="60000"/>
                  </a:schemeClr>
                </a:solidFill>
                <a:effectLst>
                  <a:reflection blurRad="6350" stA="55000" endA="300" endPos="45500" dir="5400000" sy="-100000" algn="bl" rotWithShape="0"/>
                </a:effectLst>
                <a:latin typeface="Josefin Sans Bold Bold"/>
              </a:endParaRPr>
            </a:p>
          </p:txBody>
        </p:sp>
        <p:sp>
          <p:nvSpPr>
            <p:cNvPr id="5" name="TextBox 5"/>
            <p:cNvSpPr txBox="1"/>
            <p:nvPr/>
          </p:nvSpPr>
          <p:spPr>
            <a:xfrm>
              <a:off x="-4196618" y="1047110"/>
              <a:ext cx="9855201" cy="820737"/>
            </a:xfrm>
            <a:prstGeom prst="rect">
              <a:avLst/>
            </a:prstGeom>
          </p:spPr>
          <p:txBody>
            <a:bodyPr wrap="square" lIns="0" tIns="0" rIns="0" bIns="0" rtlCol="0" anchor="t">
              <a:spAutoFit/>
            </a:bodyPr>
            <a:lstStyle/>
            <a:p>
              <a:pPr algn="ctr">
                <a:lnSpc>
                  <a:spcPts val="4760"/>
                </a:lnSpc>
              </a:pPr>
              <a:r>
                <a:rPr lang="en-US" sz="3400" dirty="0" smtClean="0">
                  <a:solidFill>
                    <a:srgbClr val="94DDDE"/>
                  </a:solidFill>
                  <a:latin typeface="Josefin Sans Regular"/>
                </a:rPr>
                <a:t>NHÓM 10</a:t>
              </a:r>
              <a:endParaRPr lang="en-US" sz="3400" dirty="0">
                <a:solidFill>
                  <a:srgbClr val="94DDDE"/>
                </a:solidFill>
                <a:latin typeface="Josefin Sans Regula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96245" y="-1816628"/>
            <a:ext cx="6755642"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6303834" y="1790711"/>
            <a:ext cx="1194327" cy="2586142"/>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flipH="1">
            <a:off x="2095190" y="2021154"/>
            <a:ext cx="5357753" cy="559158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947148" y="1264426"/>
            <a:ext cx="3144039" cy="244091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624872" y="5005800"/>
            <a:ext cx="1894295" cy="4252500"/>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4011803" y="7612736"/>
            <a:ext cx="3486358" cy="4114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8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80000">
                                          <p:cBhvr additive="base">
                                            <p:cTn id="7" dur="500" fill="hold"/>
                                            <p:tgtEl>
                                              <p:spTgt spid="8"/>
                                            </p:tgtEl>
                                            <p:attrNameLst>
                                              <p:attrName>ppt_x</p:attrName>
                                            </p:attrNameLst>
                                          </p:cBhvr>
                                          <p:tavLst>
                                            <p:tav tm="0">
                                              <p:val>
                                                <p:strVal val="1+#ppt_w/2"/>
                                              </p:val>
                                            </p:tav>
                                            <p:tav tm="100000">
                                              <p:val>
                                                <p:strVal val="#ppt_x"/>
                                              </p:val>
                                            </p:tav>
                                          </p:tavLst>
                                        </p:anim>
                                        <p:anim calcmode="lin" valueType="num" p14:bounceEnd="80000">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6" fill="hold" nodeType="withEffect" p14:presetBounceEnd="8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80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80000">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80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80000">
                                          <p:cBhvr additive="base">
                                            <p:cTn id="15" dur="50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14:presetBounceEnd="8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80000">
                                          <p:cBhvr additive="base">
                                            <p:cTn id="19" dur="500" fill="hold"/>
                                            <p:tgtEl>
                                              <p:spTgt spid="9"/>
                                            </p:tgtEl>
                                            <p:attrNameLst>
                                              <p:attrName>ppt_x</p:attrName>
                                            </p:attrNameLst>
                                          </p:cBhvr>
                                          <p:tavLst>
                                            <p:tav tm="0">
                                              <p:val>
                                                <p:strVal val="1+#ppt_w/2"/>
                                              </p:val>
                                            </p:tav>
                                            <p:tav tm="100000">
                                              <p:val>
                                                <p:strVal val="#ppt_x"/>
                                              </p:val>
                                            </p:tav>
                                          </p:tavLst>
                                        </p:anim>
                                        <p:anim calcmode="lin" valueType="num" p14:bounceEnd="80000">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2" fill="hold" nodeType="withEffect" p14:presetBounceEnd="8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80000">
                                          <p:cBhvr additive="base">
                                            <p:cTn id="23" dur="500" fill="hold"/>
                                            <p:tgtEl>
                                              <p:spTgt spid="10"/>
                                            </p:tgtEl>
                                            <p:attrNameLst>
                                              <p:attrName>ppt_x</p:attrName>
                                            </p:attrNameLst>
                                          </p:cBhvr>
                                          <p:tavLst>
                                            <p:tav tm="0">
                                              <p:val>
                                                <p:strVal val="1+#ppt_w/2"/>
                                              </p:val>
                                            </p:tav>
                                            <p:tav tm="100000">
                                              <p:val>
                                                <p:strVal val="#ppt_x"/>
                                              </p:val>
                                            </p:tav>
                                          </p:tavLst>
                                        </p:anim>
                                        <p:anim calcmode="lin" valueType="num" p14:bounceEnd="80000">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1" fill="hold" nodeType="withEffect" p14:presetBounceEnd="80000">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14:bounceEnd="80000">
                                          <p:cBhvr additive="base">
                                            <p:cTn id="27" dur="500" fill="hold"/>
                                            <p:tgtEl>
                                              <p:spTgt spid="11"/>
                                            </p:tgtEl>
                                            <p:attrNameLst>
                                              <p:attrName>ppt_x</p:attrName>
                                            </p:attrNameLst>
                                          </p:cBhvr>
                                          <p:tavLst>
                                            <p:tav tm="0">
                                              <p:val>
                                                <p:strVal val="#ppt_x"/>
                                              </p:val>
                                            </p:tav>
                                            <p:tav tm="100000">
                                              <p:val>
                                                <p:strVal val="#ppt_x"/>
                                              </p:val>
                                            </p:tav>
                                          </p:tavLst>
                                        </p:anim>
                                        <p:anim calcmode="lin" valueType="num" p14:bounceEnd="80000">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7" name="Snip Single Corner Rectangle 26"/>
          <p:cNvSpPr/>
          <p:nvPr/>
        </p:nvSpPr>
        <p:spPr>
          <a:xfrm>
            <a:off x="3359726" y="6760126"/>
            <a:ext cx="12794673" cy="1608430"/>
          </a:xfrm>
          <a:prstGeom prst="snip1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vi-VN"/>
          </a:p>
        </p:txBody>
      </p:sp>
      <p:sp>
        <p:nvSpPr>
          <p:cNvPr id="26" name="Snip Single Corner Rectangle 25"/>
          <p:cNvSpPr/>
          <p:nvPr/>
        </p:nvSpPr>
        <p:spPr>
          <a:xfrm>
            <a:off x="3359726" y="4662407"/>
            <a:ext cx="12794673" cy="1612511"/>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vi-VN"/>
          </a:p>
        </p:txBody>
      </p:sp>
      <p:sp>
        <p:nvSpPr>
          <p:cNvPr id="25" name="Snip Single Corner Rectangle 24"/>
          <p:cNvSpPr/>
          <p:nvPr/>
        </p:nvSpPr>
        <p:spPr>
          <a:xfrm>
            <a:off x="3359726" y="2479251"/>
            <a:ext cx="12794673" cy="1697948"/>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vi-VN"/>
          </a:p>
        </p:txBody>
      </p:sp>
      <p:sp>
        <p:nvSpPr>
          <p:cNvPr id="19" name="Pentagon 18"/>
          <p:cNvSpPr/>
          <p:nvPr/>
        </p:nvSpPr>
        <p:spPr>
          <a:xfrm>
            <a:off x="685800" y="890884"/>
            <a:ext cx="6705600" cy="1275905"/>
          </a:xfrm>
          <a:prstGeom prst="homePlat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vi-VN" dirty="0"/>
          </a:p>
        </p:txBody>
      </p:sp>
      <p:sp>
        <p:nvSpPr>
          <p:cNvPr id="6" name="TextBox 6"/>
          <p:cNvSpPr txBox="1"/>
          <p:nvPr/>
        </p:nvSpPr>
        <p:spPr>
          <a:xfrm>
            <a:off x="4038600" y="3150887"/>
            <a:ext cx="10820400" cy="468526"/>
          </a:xfrm>
          <a:prstGeom prst="rect">
            <a:avLst/>
          </a:prstGeom>
        </p:spPr>
        <p:txBody>
          <a:bodyPr wrap="square" lIns="0" tIns="0" rIns="0" bIns="0" rtlCol="0" anchor="t">
            <a:spAutoFit/>
          </a:bodyPr>
          <a:lstStyle/>
          <a:p>
            <a:pPr>
              <a:lnSpc>
                <a:spcPts val="3919"/>
              </a:lnSpc>
            </a:pPr>
            <a:r>
              <a:rPr lang="en-US" sz="3200" dirty="0" err="1" smtClean="0">
                <a:solidFill>
                  <a:schemeClr val="tx2">
                    <a:lumMod val="75000"/>
                  </a:schemeClr>
                </a:solidFill>
                <a:latin typeface="Josefin Sans Bold Bold"/>
              </a:rPr>
              <a:t>Mã</a:t>
            </a:r>
            <a:r>
              <a:rPr lang="en-US" sz="3200" dirty="0" smtClean="0">
                <a:solidFill>
                  <a:schemeClr val="tx2">
                    <a:lumMod val="75000"/>
                  </a:schemeClr>
                </a:solidFill>
                <a:latin typeface="Josefin Sans Bold Bold"/>
              </a:rPr>
              <a:t> </a:t>
            </a:r>
            <a:r>
              <a:rPr lang="en-US" sz="3200" dirty="0" err="1">
                <a:solidFill>
                  <a:schemeClr val="tx2">
                    <a:lumMod val="75000"/>
                  </a:schemeClr>
                </a:solidFill>
                <a:latin typeface="Josefin Sans Bold Bold"/>
              </a:rPr>
              <a:t>nguồn</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mở</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trình</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soạn</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thảo</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văn</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bản</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đa</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nền</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tảng</a:t>
            </a:r>
            <a:endParaRPr lang="en-US" sz="3200" dirty="0">
              <a:solidFill>
                <a:schemeClr val="tx2">
                  <a:lumMod val="75000"/>
                </a:schemeClr>
              </a:solidFill>
              <a:latin typeface="Josefin Sans Bold Bold"/>
            </a:endParaRPr>
          </a:p>
        </p:txBody>
      </p:sp>
      <p:sp>
        <p:nvSpPr>
          <p:cNvPr id="9" name="TextBox 9"/>
          <p:cNvSpPr txBox="1"/>
          <p:nvPr/>
        </p:nvSpPr>
        <p:spPr>
          <a:xfrm>
            <a:off x="4038600" y="5180147"/>
            <a:ext cx="7714897" cy="468526"/>
          </a:xfrm>
          <a:prstGeom prst="rect">
            <a:avLst/>
          </a:prstGeom>
        </p:spPr>
        <p:txBody>
          <a:bodyPr lIns="0" tIns="0" rIns="0" bIns="0" rtlCol="0" anchor="t">
            <a:spAutoFit/>
          </a:bodyPr>
          <a:lstStyle/>
          <a:p>
            <a:pPr>
              <a:lnSpc>
                <a:spcPts val="3919"/>
              </a:lnSpc>
            </a:pPr>
            <a:r>
              <a:rPr lang="en-US" sz="3200" dirty="0" err="1" smtClean="0">
                <a:solidFill>
                  <a:schemeClr val="tx2">
                    <a:lumMod val="75000"/>
                  </a:schemeClr>
                </a:solidFill>
                <a:latin typeface="Josefin Sans Bold Bold"/>
              </a:rPr>
              <a:t>Khả</a:t>
            </a:r>
            <a:r>
              <a:rPr lang="en-US" sz="3200" dirty="0" smtClean="0">
                <a:solidFill>
                  <a:schemeClr val="tx2">
                    <a:lumMod val="75000"/>
                  </a:schemeClr>
                </a:solidFill>
                <a:latin typeface="Josefin Sans Bold Bold"/>
              </a:rPr>
              <a:t> </a:t>
            </a:r>
            <a:r>
              <a:rPr lang="en-US" sz="3200" dirty="0" err="1">
                <a:solidFill>
                  <a:schemeClr val="tx2">
                    <a:lumMod val="75000"/>
                  </a:schemeClr>
                </a:solidFill>
                <a:latin typeface="Josefin Sans Bold Bold"/>
              </a:rPr>
              <a:t>năng</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mở</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rộng</a:t>
            </a:r>
            <a:r>
              <a:rPr lang="en-US" sz="3200" dirty="0">
                <a:solidFill>
                  <a:schemeClr val="tx2">
                    <a:lumMod val="75000"/>
                  </a:schemeClr>
                </a:solidFill>
                <a:latin typeface="Josefin Sans Bold Bold"/>
              </a:rPr>
              <a:t> </a:t>
            </a:r>
            <a:r>
              <a:rPr lang="en-US" sz="3200" dirty="0" err="1">
                <a:solidFill>
                  <a:schemeClr val="tx2">
                    <a:lumMod val="75000"/>
                  </a:schemeClr>
                </a:solidFill>
                <a:latin typeface="Josefin Sans Bold Bold"/>
              </a:rPr>
              <a:t>cao</a:t>
            </a:r>
            <a:endParaRPr lang="en-US" sz="3200" dirty="0">
              <a:solidFill>
                <a:schemeClr val="tx2">
                  <a:lumMod val="75000"/>
                </a:schemeClr>
              </a:solidFill>
              <a:latin typeface="Josefin Sans Bold Bold"/>
            </a:endParaRPr>
          </a:p>
        </p:txBody>
      </p:sp>
      <p:sp>
        <p:nvSpPr>
          <p:cNvPr id="12" name="TextBox 12"/>
          <p:cNvSpPr txBox="1"/>
          <p:nvPr/>
        </p:nvSpPr>
        <p:spPr>
          <a:xfrm>
            <a:off x="4038600" y="7218629"/>
            <a:ext cx="7714897" cy="468526"/>
          </a:xfrm>
          <a:prstGeom prst="rect">
            <a:avLst/>
          </a:prstGeom>
        </p:spPr>
        <p:txBody>
          <a:bodyPr lIns="0" tIns="0" rIns="0" bIns="0" rtlCol="0" anchor="t">
            <a:spAutoFit/>
          </a:bodyPr>
          <a:lstStyle/>
          <a:p>
            <a:pPr>
              <a:lnSpc>
                <a:spcPts val="3919"/>
              </a:lnSpc>
            </a:pPr>
            <a:r>
              <a:rPr lang="vi-VN" sz="3200" dirty="0" smtClean="0">
                <a:solidFill>
                  <a:schemeClr val="tx2">
                    <a:lumMod val="75000"/>
                  </a:schemeClr>
                </a:solidFill>
                <a:latin typeface="Josefin Sans Bold Bold"/>
              </a:rPr>
              <a:t>Hướng </a:t>
            </a:r>
            <a:r>
              <a:rPr lang="vi-VN" sz="3200" dirty="0">
                <a:solidFill>
                  <a:schemeClr val="tx2">
                    <a:lumMod val="75000"/>
                  </a:schemeClr>
                </a:solidFill>
                <a:latin typeface="Josefin Sans Bold Bold"/>
              </a:rPr>
              <a:t>dẫn và hướng dẫn hữu ích</a:t>
            </a:r>
            <a:endParaRPr lang="en-US" sz="3200" dirty="0">
              <a:solidFill>
                <a:schemeClr val="tx2">
                  <a:lumMod val="75000"/>
                </a:schemeClr>
              </a:solidFill>
              <a:latin typeface="Josefin Sans Bold Bold"/>
            </a:endParaRPr>
          </a:p>
        </p:txBody>
      </p:sp>
      <p:sp>
        <p:nvSpPr>
          <p:cNvPr id="20" name="Chevron 19"/>
          <p:cNvSpPr/>
          <p:nvPr/>
        </p:nvSpPr>
        <p:spPr>
          <a:xfrm>
            <a:off x="6989176" y="890884"/>
            <a:ext cx="1167537" cy="1269206"/>
          </a:xfrm>
          <a:prstGeom prst="chevron">
            <a:avLst>
              <a:gd name="adj" fmla="val 55846"/>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vi-VN">
              <a:solidFill>
                <a:schemeClr val="tx1"/>
              </a:solidFill>
            </a:endParaRPr>
          </a:p>
        </p:txBody>
      </p:sp>
      <p:pic>
        <p:nvPicPr>
          <p:cNvPr id="21" name="Picture 20"/>
          <p:cNvPicPr>
            <a:picLocks noChangeAspect="1"/>
          </p:cNvPicPr>
          <p:nvPr/>
        </p:nvPicPr>
        <p:blipFill>
          <a:blip r:embed="rId2"/>
          <a:stretch>
            <a:fillRect/>
          </a:stretch>
        </p:blipFill>
        <p:spPr>
          <a:xfrm>
            <a:off x="993546" y="1028700"/>
            <a:ext cx="5386250" cy="105211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1000" fill="hold"/>
                                        <p:tgtEl>
                                          <p:spTgt spid="20"/>
                                        </p:tgtEl>
                                        <p:attrNameLst>
                                          <p:attrName>ppt_w</p:attrName>
                                        </p:attrNameLst>
                                      </p:cBhvr>
                                      <p:tavLst>
                                        <p:tav tm="0">
                                          <p:val>
                                            <p:fltVal val="0"/>
                                          </p:val>
                                        </p:tav>
                                        <p:tav tm="100000">
                                          <p:val>
                                            <p:strVal val="#ppt_w"/>
                                          </p:val>
                                        </p:tav>
                                      </p:tavLst>
                                    </p:anim>
                                    <p:anim calcmode="lin" valueType="num">
                                      <p:cBhvr>
                                        <p:cTn id="14" dur="1000" fill="hold"/>
                                        <p:tgtEl>
                                          <p:spTgt spid="20"/>
                                        </p:tgtEl>
                                        <p:attrNameLst>
                                          <p:attrName>ppt_h</p:attrName>
                                        </p:attrNameLst>
                                      </p:cBhvr>
                                      <p:tavLst>
                                        <p:tav tm="0">
                                          <p:val>
                                            <p:fltVal val="0"/>
                                          </p:val>
                                        </p:tav>
                                        <p:tav tm="100000">
                                          <p:val>
                                            <p:strVal val="#ppt_h"/>
                                          </p:val>
                                        </p:tav>
                                      </p:tavLst>
                                    </p:anim>
                                    <p:anim calcmode="lin" valueType="num">
                                      <p:cBhvr>
                                        <p:cTn id="15" dur="1000" fill="hold"/>
                                        <p:tgtEl>
                                          <p:spTgt spid="20"/>
                                        </p:tgtEl>
                                        <p:attrNameLst>
                                          <p:attrName>style.rotation</p:attrName>
                                        </p:attrNameLst>
                                      </p:cBhvr>
                                      <p:tavLst>
                                        <p:tav tm="0">
                                          <p:val>
                                            <p:fltVal val="90"/>
                                          </p:val>
                                        </p:tav>
                                        <p:tav tm="100000">
                                          <p:val>
                                            <p:fltVal val="0"/>
                                          </p:val>
                                        </p:tav>
                                      </p:tavLst>
                                    </p:anim>
                                    <p:animEffect transition="in" filter="fade">
                                      <p:cBhvr>
                                        <p:cTn id="16" dur="1000"/>
                                        <p:tgtEl>
                                          <p:spTgt spid="20"/>
                                        </p:tgtEl>
                                      </p:cBhvr>
                                    </p:animEffect>
                                  </p:childTnLst>
                                </p:cTn>
                              </p:par>
                              <p:par>
                                <p:cTn id="17" presetID="3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1+#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0-#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1+#ppt_w/2"/>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12"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5" grpId="0" animBg="1"/>
      <p:bldP spid="19" grpId="0" animBg="1"/>
      <p:bldP spid="6" grpId="0"/>
      <p:bldP spid="9" grpId="0"/>
      <p:bldP spid="12"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050" name="Picture 2" descr="1. Richard Stallman in Oslo in 2009 as Saint IGNUcius (saint in the... |  Download Scientific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l="416" t="13970" r="-416" b="1925"/>
          <a:stretch/>
        </p:blipFill>
        <p:spPr bwMode="auto">
          <a:xfrm>
            <a:off x="0" y="-10391"/>
            <a:ext cx="18516600" cy="103016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
          <p:cNvSpPr txBox="1"/>
          <p:nvPr/>
        </p:nvSpPr>
        <p:spPr>
          <a:xfrm>
            <a:off x="11049000" y="495300"/>
            <a:ext cx="8534400" cy="4331442"/>
          </a:xfrm>
          <a:prstGeom prst="rect">
            <a:avLst/>
          </a:prstGeom>
        </p:spPr>
        <p:txBody>
          <a:bodyPr wrap="square" lIns="0" tIns="0" rIns="0" bIns="0" rtlCol="0" anchor="t">
            <a:spAutoFit/>
          </a:bodyPr>
          <a:lstStyle/>
          <a:p>
            <a:pPr>
              <a:lnSpc>
                <a:spcPct val="150000"/>
              </a:lnSpc>
            </a:pPr>
            <a:r>
              <a:rPr lang="en-US" sz="10000" b="1" dirty="0" err="1" smtClean="0">
                <a:ln w="9525">
                  <a:solidFill>
                    <a:schemeClr val="tx2">
                      <a:lumMod val="50000"/>
                    </a:schemeClr>
                  </a:solidFill>
                  <a:prstDash val="solid"/>
                </a:ln>
                <a:solidFill>
                  <a:schemeClr val="accent5"/>
                </a:solidFill>
                <a:effectLst>
                  <a:outerShdw blurRad="12700" dist="38100" dir="2700000" algn="tl" rotWithShape="0">
                    <a:schemeClr val="accent5">
                      <a:lumMod val="60000"/>
                      <a:lumOff val="40000"/>
                    </a:schemeClr>
                  </a:outerShdw>
                  <a:reflection blurRad="6350" stA="55000" endA="300" endPos="45500" dir="5400000" sy="-100000" algn="bl" rotWithShape="0"/>
                </a:effectLst>
                <a:latin typeface="Josefin Sans Bold Bold"/>
              </a:rPr>
              <a:t>Kiến</a:t>
            </a:r>
            <a:r>
              <a:rPr lang="en-US" sz="10000" b="1" dirty="0" smtClean="0">
                <a:ln w="9525">
                  <a:solidFill>
                    <a:schemeClr val="tx2">
                      <a:lumMod val="50000"/>
                    </a:schemeClr>
                  </a:solidFill>
                  <a:prstDash val="solid"/>
                </a:ln>
                <a:solidFill>
                  <a:schemeClr val="accent5"/>
                </a:solidFill>
                <a:effectLst>
                  <a:outerShdw blurRad="12700" dist="38100" dir="2700000" algn="tl" rotWithShape="0">
                    <a:schemeClr val="accent5">
                      <a:lumMod val="60000"/>
                      <a:lumOff val="40000"/>
                    </a:schemeClr>
                  </a:outerShdw>
                  <a:reflection blurRad="6350" stA="55000" endA="300" endPos="45500" dir="5400000" sy="-100000" algn="bl" rotWithShape="0"/>
                </a:effectLst>
                <a:latin typeface="Josefin Sans Bold Bold"/>
              </a:rPr>
              <a:t> </a:t>
            </a:r>
            <a:r>
              <a:rPr lang="en-US" sz="10000" b="1" dirty="0" err="1" smtClean="0">
                <a:ln w="9525">
                  <a:solidFill>
                    <a:schemeClr val="tx2">
                      <a:lumMod val="50000"/>
                    </a:schemeClr>
                  </a:solidFill>
                  <a:prstDash val="solid"/>
                </a:ln>
                <a:solidFill>
                  <a:schemeClr val="accent5"/>
                </a:solidFill>
                <a:effectLst>
                  <a:outerShdw blurRad="12700" dist="38100" dir="2700000" algn="tl" rotWithShape="0">
                    <a:schemeClr val="accent5">
                      <a:lumMod val="60000"/>
                      <a:lumOff val="40000"/>
                    </a:schemeClr>
                  </a:outerShdw>
                  <a:reflection blurRad="6350" stA="55000" endA="300" endPos="45500" dir="5400000" sy="-100000" algn="bl" rotWithShape="0"/>
                </a:effectLst>
                <a:latin typeface="Josefin Sans Bold Bold"/>
              </a:rPr>
              <a:t>trúc</a:t>
            </a:r>
            <a:r>
              <a:rPr lang="en-US" sz="10000" b="1" dirty="0" smtClean="0">
                <a:ln w="9525">
                  <a:solidFill>
                    <a:schemeClr val="tx2">
                      <a:lumMod val="50000"/>
                    </a:schemeClr>
                  </a:solidFill>
                  <a:prstDash val="solid"/>
                </a:ln>
                <a:solidFill>
                  <a:schemeClr val="accent5"/>
                </a:solidFill>
                <a:effectLst>
                  <a:outerShdw blurRad="12700" dist="38100" dir="2700000" algn="tl" rotWithShape="0">
                    <a:schemeClr val="accent5">
                      <a:lumMod val="60000"/>
                      <a:lumOff val="40000"/>
                    </a:schemeClr>
                  </a:outerShdw>
                  <a:reflection blurRad="6350" stA="55000" endA="300" endPos="45500" dir="5400000" sy="-100000" algn="bl" rotWithShape="0"/>
                </a:effectLst>
                <a:latin typeface="Josefin Sans Bold Bold"/>
              </a:rPr>
              <a:t> </a:t>
            </a:r>
            <a:r>
              <a:rPr lang="en-US" sz="10000" b="1" dirty="0" err="1" smtClean="0">
                <a:ln w="9525">
                  <a:solidFill>
                    <a:schemeClr val="tx2">
                      <a:lumMod val="50000"/>
                    </a:schemeClr>
                  </a:solidFill>
                  <a:prstDash val="solid"/>
                </a:ln>
                <a:solidFill>
                  <a:schemeClr val="accent5"/>
                </a:solidFill>
                <a:effectLst>
                  <a:outerShdw blurRad="12700" dist="38100" dir="2700000" algn="tl" rotWithShape="0">
                    <a:schemeClr val="accent5">
                      <a:lumMod val="60000"/>
                      <a:lumOff val="40000"/>
                    </a:schemeClr>
                  </a:outerShdw>
                  <a:reflection blurRad="6350" stA="55000" endA="300" endPos="45500" dir="5400000" sy="-100000" algn="bl" rotWithShape="0"/>
                </a:effectLst>
                <a:latin typeface="Josefin Sans Bold Bold"/>
              </a:rPr>
              <a:t>phần</a:t>
            </a:r>
            <a:r>
              <a:rPr lang="en-US" sz="10000" b="1" dirty="0" smtClean="0">
                <a:ln w="9525">
                  <a:solidFill>
                    <a:schemeClr val="tx2">
                      <a:lumMod val="50000"/>
                    </a:schemeClr>
                  </a:solidFill>
                  <a:prstDash val="solid"/>
                </a:ln>
                <a:solidFill>
                  <a:schemeClr val="accent5"/>
                </a:solidFill>
                <a:effectLst>
                  <a:outerShdw blurRad="12700" dist="38100" dir="2700000" algn="tl" rotWithShape="0">
                    <a:schemeClr val="accent5">
                      <a:lumMod val="60000"/>
                      <a:lumOff val="40000"/>
                    </a:schemeClr>
                  </a:outerShdw>
                  <a:reflection blurRad="6350" stA="55000" endA="300" endPos="45500" dir="5400000" sy="-100000" algn="bl" rotWithShape="0"/>
                </a:effectLst>
                <a:latin typeface="Josefin Sans Bold Bold"/>
              </a:rPr>
              <a:t> </a:t>
            </a:r>
            <a:r>
              <a:rPr lang="en-US" sz="10000" b="1" dirty="0" err="1" smtClean="0">
                <a:ln w="9525">
                  <a:solidFill>
                    <a:schemeClr val="tx2">
                      <a:lumMod val="50000"/>
                    </a:schemeClr>
                  </a:solidFill>
                  <a:prstDash val="solid"/>
                </a:ln>
                <a:solidFill>
                  <a:schemeClr val="accent5"/>
                </a:solidFill>
                <a:effectLst>
                  <a:outerShdw blurRad="12700" dist="38100" dir="2700000" algn="tl" rotWithShape="0">
                    <a:schemeClr val="accent5">
                      <a:lumMod val="60000"/>
                      <a:lumOff val="40000"/>
                    </a:schemeClr>
                  </a:outerShdw>
                  <a:reflection blurRad="6350" stA="55000" endA="300" endPos="45500" dir="5400000" sy="-100000" algn="bl" rotWithShape="0"/>
                </a:effectLst>
                <a:latin typeface="Josefin Sans Bold Bold"/>
              </a:rPr>
              <a:t>mềm</a:t>
            </a:r>
            <a:endParaRPr lang="en-US" sz="10000" b="1" dirty="0">
              <a:ln w="9525">
                <a:solidFill>
                  <a:schemeClr val="tx2">
                    <a:lumMod val="50000"/>
                  </a:schemeClr>
                </a:solidFill>
                <a:prstDash val="solid"/>
              </a:ln>
              <a:solidFill>
                <a:schemeClr val="accent5"/>
              </a:solidFill>
              <a:effectLst>
                <a:outerShdw blurRad="12700" dist="38100" dir="2700000" algn="tl" rotWithShape="0">
                  <a:schemeClr val="accent5">
                    <a:lumMod val="60000"/>
                    <a:lumOff val="40000"/>
                  </a:schemeClr>
                </a:outerShdw>
                <a:reflection blurRad="6350" stA="55000" endA="300" endPos="45500" dir="5400000" sy="-100000" algn="bl" rotWithShape="0"/>
              </a:effectLst>
              <a:latin typeface="Josefin Sans Bold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7831934" y="2384536"/>
            <a:ext cx="9319119" cy="766685"/>
          </a:xfrm>
          <a:prstGeom prst="rect">
            <a:avLst/>
          </a:prstGeom>
        </p:spPr>
        <p:txBody>
          <a:bodyPr lIns="0" tIns="0" rIns="0" bIns="0" rtlCol="0" anchor="t">
            <a:spAutoFit/>
          </a:bodyPr>
          <a:lstStyle/>
          <a:p>
            <a:pPr algn="just">
              <a:lnSpc>
                <a:spcPts val="6976"/>
              </a:lnSpc>
            </a:pPr>
            <a:endParaRPr lang="en-US" sz="3200" dirty="0">
              <a:solidFill>
                <a:srgbClr val="94DDDE"/>
              </a:solidFill>
              <a:latin typeface="Josefin Sans Bold Bold"/>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610774" y="1441513"/>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879313" y="5316566"/>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546844"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566643" y="-2441088"/>
            <a:ext cx="4317873" cy="5892879"/>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flipH="1">
            <a:off x="1742874" y="3067435"/>
            <a:ext cx="4597438" cy="2842053"/>
          </a:xfrm>
          <a:prstGeom prst="rect">
            <a:avLst/>
          </a:prstGeom>
        </p:spPr>
      </p:pic>
      <p:sp>
        <p:nvSpPr>
          <p:cNvPr id="10" name="Rectangle 9"/>
          <p:cNvSpPr/>
          <p:nvPr/>
        </p:nvSpPr>
        <p:spPr>
          <a:xfrm>
            <a:off x="7831934" y="2506113"/>
            <a:ext cx="9144000" cy="5016758"/>
          </a:xfrm>
          <a:prstGeom prst="rect">
            <a:avLst/>
          </a:prstGeom>
        </p:spPr>
        <p:txBody>
          <a:bodyPr>
            <a:spAutoFit/>
          </a:bodyPr>
          <a:lstStyle/>
          <a:p>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Hầu</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như</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tất</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cả</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các</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chức</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năng</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trong</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Emacs</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bao</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gồm</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các</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thao</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tác</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chỉnh</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sửa</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cơ</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bản</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như</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chèn</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các</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ký</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tự</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vào</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tài</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liệu</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đều</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đạt</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được</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thông</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qua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các</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hàm</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được</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viết</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bằng</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phương</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ngữ</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của</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ngôn</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ngữ</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lập</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trình</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Lisp .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Phương</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ngữ</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được</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sử</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dụng</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trong</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GNU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Emacs</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được</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gọi</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là</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Emacs</a:t>
            </a:r>
            <a:r>
              <a:rPr lang="en-US" sz="4000" dirty="0">
                <a:solidFill>
                  <a:schemeClr val="tx2">
                    <a:lumMod val="20000"/>
                    <a:lumOff val="80000"/>
                  </a:schemeClr>
                </a:solidFill>
                <a:latin typeface="Bahnschrift" panose="020B0502040204020203" pitchFamily="34" charset="0"/>
                <a:ea typeface="Times New Roman" panose="02020603050405020304" pitchFamily="18" charset="0"/>
              </a:rPr>
              <a:t> Lisp (</a:t>
            </a:r>
            <a:r>
              <a:rPr lang="en-US" sz="4000" dirty="0" err="1">
                <a:solidFill>
                  <a:schemeClr val="tx2">
                    <a:lumMod val="20000"/>
                    <a:lumOff val="80000"/>
                  </a:schemeClr>
                </a:solidFill>
                <a:latin typeface="Bahnschrift" panose="020B0502040204020203" pitchFamily="34" charset="0"/>
                <a:ea typeface="Times New Roman" panose="02020603050405020304" pitchFamily="18" charset="0"/>
              </a:rPr>
              <a:t>ELisp</a:t>
            </a:r>
            <a:r>
              <a:rPr lang="en-US" sz="4000" dirty="0">
                <a:solidFill>
                  <a:schemeClr val="tx2">
                    <a:lumMod val="20000"/>
                    <a:lumOff val="80000"/>
                  </a:schemeClr>
                </a:solidFill>
                <a:latin typeface="Times New Roman" panose="02020603050405020304" pitchFamily="18" charset="0"/>
                <a:ea typeface="Times New Roman" panose="02020603050405020304" pitchFamily="18" charset="0"/>
              </a:rPr>
              <a:t>). </a:t>
            </a:r>
            <a:endParaRPr lang="vi-VN" sz="4000" dirty="0">
              <a:solidFill>
                <a:schemeClr val="tx2">
                  <a:lumMod val="20000"/>
                  <a:lumOff val="80000"/>
                </a:scheme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circle(in)">
                                      <p:cBhvr>
                                        <p:cTn id="33"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851762" y="1107504"/>
            <a:ext cx="3489749" cy="28615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90793" y="4342477"/>
            <a:ext cx="4618653" cy="4114800"/>
          </a:xfrm>
          <a:prstGeom prst="rect">
            <a:avLst/>
          </a:prstGeom>
        </p:spPr>
      </p:pic>
      <p:sp>
        <p:nvSpPr>
          <p:cNvPr id="7" name="TextBox 5"/>
          <p:cNvSpPr txBox="1"/>
          <p:nvPr/>
        </p:nvSpPr>
        <p:spPr>
          <a:xfrm>
            <a:off x="6248400" y="1107504"/>
            <a:ext cx="11201399" cy="6155531"/>
          </a:xfrm>
          <a:prstGeom prst="rect">
            <a:avLst/>
          </a:prstGeom>
        </p:spPr>
        <p:txBody>
          <a:bodyPr wrap="square" lIns="0" tIns="0" rIns="0" bIns="0" rtlCol="0" anchor="t">
            <a:spAutoFit/>
          </a:bodyPr>
          <a:lstStyle/>
          <a:p>
            <a:pPr marL="609917" lvl="1" indent="-304959">
              <a:lnSpc>
                <a:spcPts val="3954"/>
              </a:lnSpc>
              <a:buFont typeface="Arial"/>
              <a:buChar char="•"/>
            </a:pP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đệm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đầu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cuối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sổ</a:t>
            </a:r>
            <a:r>
              <a:rPr lang="en-US" sz="2800" dirty="0">
                <a:latin typeface="Times New Roman" panose="02020603050405020304" pitchFamily="18" charset="0"/>
                <a:cs typeface="Times New Roman" panose="02020603050405020304" pitchFamily="18" charset="0"/>
              </a:rPr>
              <a:t> GUI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gọi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theo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Emacs</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khung</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609917" lvl="1" indent="-304959">
              <a:lnSpc>
                <a:spcPts val="3954"/>
              </a:lnSpc>
              <a:buFont typeface="Arial"/>
              <a:buChar char="•"/>
            </a:pPr>
            <a:r>
              <a:rPr lang="en-US" sz="2800" dirty="0" err="1">
                <a:latin typeface="Times New Roman" panose="02020603050405020304" pitchFamily="18" charset="0"/>
                <a:cs typeface="Times New Roman" panose="02020603050405020304" pitchFamily="18" charset="0"/>
              </a:rPr>
              <a:t>Tùy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gồm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cuộn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dòng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đôi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dòng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thường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dễ</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hướng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dòng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a:t>
            </a:r>
            <a:r>
              <a:rPr lang="en-US" sz="2800" dirty="0">
                <a:latin typeface="Times New Roman" panose="02020603050405020304" pitchFamily="18" charset="0"/>
                <a:cs typeface="Times New Roman" panose="02020603050405020304" pitchFamily="18" charset="0"/>
              </a:rPr>
              <a:t> ở </a:t>
            </a:r>
            <a:r>
              <a:rPr lang="en-US" sz="2800" dirty="0" err="1">
                <a:latin typeface="Times New Roman" panose="02020603050405020304" pitchFamily="18" charset="0"/>
                <a:cs typeface="Times New Roman" panose="02020603050405020304" pitchFamily="18" charset="0"/>
              </a:rPr>
              <a:t>dưới</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cùng</a:t>
            </a:r>
            <a:r>
              <a:rPr lang="en-US" sz="2800" dirty="0" smtClean="0">
                <a:latin typeface="Times New Roman" panose="02020603050405020304" pitchFamily="18" charset="0"/>
                <a:cs typeface="Times New Roman" panose="02020603050405020304" pitchFamily="18" charset="0"/>
              </a:rPr>
              <a:t>.</a:t>
            </a:r>
          </a:p>
          <a:p>
            <a:pPr marL="609917" lvl="1" indent="-304959">
              <a:lnSpc>
                <a:spcPts val="3954"/>
              </a:lnSpc>
              <a:buFont typeface="Arial"/>
              <a:buChar char="•"/>
            </a:pPr>
            <a:r>
              <a:rPr lang="en-US" sz="2800" dirty="0" err="1" smtClean="0">
                <a:latin typeface="Times New Roman" panose="02020603050405020304" pitchFamily="18" charset="0"/>
                <a:cs typeface="Times New Roman" panose="02020603050405020304" pitchFamily="18" charset="0"/>
              </a:rPr>
              <a:t>Phần</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dưới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mỗi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báo</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lệnh</a:t>
            </a:r>
            <a:endParaRPr lang="en-US" sz="2800" dirty="0" smtClean="0">
              <a:latin typeface="Times New Roman" panose="02020603050405020304" pitchFamily="18" charset="0"/>
              <a:cs typeface="Times New Roman" panose="02020603050405020304" pitchFamily="18" charset="0"/>
            </a:endParaRPr>
          </a:p>
          <a:p>
            <a:pPr marL="609917" lvl="1" indent="-304959">
              <a:lnSpc>
                <a:spcPts val="3954"/>
              </a:lnSpc>
              <a:buFont typeface="Arial"/>
              <a:buChar char="•"/>
            </a:pP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đệm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chẳng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xem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dài</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a:t>
            </a:r>
          </a:p>
          <a:p>
            <a:pPr marL="609917" lvl="1" indent="-304959">
              <a:lnSpc>
                <a:spcPts val="3954"/>
              </a:lnSpc>
              <a:buFont typeface="Arial"/>
              <a:buChar char="•"/>
            </a:pPr>
            <a:r>
              <a:rPr lang="en-US" sz="2800" dirty="0" err="1">
                <a:latin typeface="Times New Roman" panose="02020603050405020304" pitchFamily="18" charset="0"/>
                <a:cs typeface="Times New Roman" panose="02020603050405020304" pitchFamily="18" charset="0"/>
              </a:rPr>
              <a:t>Chế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đổi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theo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thủ</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thiết</a:t>
            </a:r>
            <a:r>
              <a:rPr lang="en-US" sz="2800" dirty="0">
                <a:latin typeface="Times New Roman" panose="02020603050405020304" pitchFamily="18" charset="0"/>
                <a:cs typeface="Times New Roman" panose="02020603050405020304" pitchFamily="18" charset="0"/>
              </a:rPr>
              <a:t> M-x &lt;mode name&gt;.</a:t>
            </a:r>
          </a:p>
          <a:p>
            <a:pPr marL="304958" lvl="1">
              <a:lnSpc>
                <a:spcPts val="3954"/>
              </a:lnSpc>
            </a:pPr>
            <a:endParaRPr lang="en-US" dirty="0" smtClean="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609600" y="1181101"/>
            <a:ext cx="9244537" cy="7315200"/>
            <a:chOff x="-289706" y="73815"/>
            <a:chExt cx="9943426" cy="2036821"/>
          </a:xfrm>
        </p:grpSpPr>
        <p:sp>
          <p:nvSpPr>
            <p:cNvPr id="3" name="TextBox 3"/>
            <p:cNvSpPr txBox="1"/>
            <p:nvPr/>
          </p:nvSpPr>
          <p:spPr>
            <a:xfrm>
              <a:off x="-96569" y="73815"/>
              <a:ext cx="9750289" cy="2036821"/>
            </a:xfrm>
            <a:prstGeom prst="rect">
              <a:avLst/>
            </a:prstGeom>
          </p:spPr>
          <p:txBody>
            <a:bodyPr wrap="square" lIns="0" tIns="0" rIns="0" bIns="0" rtlCol="0" anchor="t">
              <a:spAutoFit/>
            </a:bodyPr>
            <a:lstStyle/>
            <a:p>
              <a:pPr>
                <a:lnSpc>
                  <a:spcPts val="7519"/>
                </a:lnSpc>
              </a:pPr>
              <a:r>
                <a:rPr lang="en-US" sz="8000" spc="-88" dirty="0" err="1" smtClean="0">
                  <a:solidFill>
                    <a:srgbClr val="2B4B82"/>
                  </a:solidFill>
                  <a:latin typeface="Josefin Sans Bold"/>
                </a:rPr>
                <a:t>Kết</a:t>
              </a:r>
              <a:r>
                <a:rPr lang="en-US" sz="8000" spc="-88" dirty="0" smtClean="0">
                  <a:solidFill>
                    <a:srgbClr val="2B4B82"/>
                  </a:solidFill>
                  <a:latin typeface="Josefin Sans Bold"/>
                </a:rPr>
                <a:t> </a:t>
              </a:r>
              <a:r>
                <a:rPr lang="en-US" sz="8000" spc="-88" dirty="0" err="1" smtClean="0">
                  <a:solidFill>
                    <a:srgbClr val="2B4B82"/>
                  </a:solidFill>
                  <a:latin typeface="Josefin Sans Bold"/>
                </a:rPr>
                <a:t>luận</a:t>
              </a:r>
              <a:r>
                <a:rPr lang="en-US" sz="8000" spc="-88" dirty="0" smtClean="0">
                  <a:solidFill>
                    <a:srgbClr val="2B4B82"/>
                  </a:solidFill>
                  <a:latin typeface="Josefin Sans Bold"/>
                </a:rPr>
                <a:t>.</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GNU </a:t>
              </a:r>
              <a:r>
                <a:rPr lang="en-US" sz="2400" dirty="0" err="1">
                  <a:latin typeface="Times New Roman" panose="02020603050405020304" pitchFamily="18" charset="0"/>
                  <a:cs typeface="Times New Roman" panose="02020603050405020304" pitchFamily="18" charset="0"/>
                </a:rPr>
                <a:t>Emacs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sao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GNU </a:t>
              </a:r>
              <a:r>
                <a:rPr lang="en-US" sz="2400" dirty="0" err="1">
                  <a:latin typeface="Times New Roman" panose="02020603050405020304" pitchFamily="18" charset="0"/>
                  <a:cs typeface="Times New Roman" panose="02020603050405020304" pitchFamily="18" charset="0"/>
                </a:rPr>
                <a:t>Emacs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tuyến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WYSIWYG</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chia </a:t>
              </a:r>
              <a:r>
                <a:rPr lang="en-US" sz="2400" dirty="0" err="1">
                  <a:latin typeface="Times New Roman" panose="02020603050405020304" pitchFamily="18" charset="0"/>
                  <a:cs typeface="Times New Roman" panose="02020603050405020304" pitchFamily="18" charset="0"/>
                </a:rPr>
                <a:t>sẻ</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thì</a:t>
              </a:r>
              <a:r>
                <a:rPr lang="en-US" sz="2400" dirty="0">
                  <a:latin typeface="Times New Roman" panose="02020603050405020304" pitchFamily="18" charset="0"/>
                  <a:cs typeface="Times New Roman" panose="02020603050405020304" pitchFamily="18" charset="0"/>
                </a:rPr>
                <a:t> GNU </a:t>
              </a:r>
              <a:r>
                <a:rPr lang="en-US" sz="2400" dirty="0" err="1">
                  <a:latin typeface="Times New Roman" panose="02020603050405020304" pitchFamily="18" charset="0"/>
                  <a:cs typeface="Times New Roman" panose="02020603050405020304" pitchFamily="18" charset="0"/>
                </a:rPr>
                <a:t>Emacs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thảo</a:t>
              </a:r>
              <a:r>
                <a:rPr lang="en-US" sz="2400" dirty="0">
                  <a:latin typeface="Times New Roman" panose="02020603050405020304" pitchFamily="18" charset="0"/>
                  <a:cs typeface="Times New Roman" panose="02020603050405020304" pitchFamily="18" charset="0"/>
                </a:rPr>
                <a:t> offline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macro </a:t>
              </a:r>
              <a:r>
                <a:rPr lang="en-US" sz="2400" dirty="0" err="1">
                  <a:latin typeface="Times New Roman" panose="02020603050405020304" pitchFamily="18" charset="0"/>
                  <a:cs typeface="Times New Roman" panose="02020603050405020304" pitchFamily="18" charset="0"/>
                </a:rPr>
                <a:t>bàn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phím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nhằm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kèm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soạn</a:t>
              </a:r>
              <a:r>
                <a:rPr lang="en-US" sz="2400" dirty="0">
                  <a:latin typeface="Times New Roman" panose="02020603050405020304" pitchFamily="18" charset="0"/>
                  <a:cs typeface="Times New Roman" panose="02020603050405020304" pitchFamily="18" charset="0"/>
                </a:rPr>
                <a:t> e-mail, </a:t>
              </a:r>
              <a:r>
                <a:rPr lang="en-US" sz="2400" dirty="0" err="1">
                  <a:latin typeface="Times New Roman" panose="02020603050405020304" pitchFamily="18" charset="0"/>
                  <a:cs typeface="Times New Roman" panose="02020603050405020304" pitchFamily="18" charset="0"/>
                </a:rPr>
                <a:t>trò</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chơi</a:t>
              </a:r>
              <a:r>
                <a:rPr lang="en-US" sz="2400" dirty="0">
                  <a:latin typeface="Times New Roman" panose="02020603050405020304" pitchFamily="18" charset="0"/>
                  <a:cs typeface="Times New Roman" panose="02020603050405020304" pitchFamily="18" charset="0"/>
                </a:rPr>
                <a:t>...</a:t>
              </a:r>
            </a:p>
            <a:p>
              <a:pPr>
                <a:lnSpc>
                  <a:spcPct val="150000"/>
                </a:lnSpc>
              </a:pPr>
              <a:endParaRPr lang="en-US" sz="1400" spc="-88" dirty="0" smtClean="0">
                <a:solidFill>
                  <a:srgbClr val="2B4B82"/>
                </a:solidFill>
                <a:latin typeface="Times New Roman" panose="02020603050405020304" pitchFamily="18" charset="0"/>
                <a:cs typeface="Times New Roman" panose="02020603050405020304" pitchFamily="18" charset="0"/>
              </a:endParaRPr>
            </a:p>
          </p:txBody>
        </p:sp>
        <p:sp>
          <p:nvSpPr>
            <p:cNvPr id="4" name="TextBox 4"/>
            <p:cNvSpPr txBox="1"/>
            <p:nvPr/>
          </p:nvSpPr>
          <p:spPr>
            <a:xfrm>
              <a:off x="-289706" y="1406711"/>
              <a:ext cx="9750289" cy="466236"/>
            </a:xfrm>
            <a:prstGeom prst="rect">
              <a:avLst/>
            </a:prstGeom>
          </p:spPr>
          <p:txBody>
            <a:bodyPr lIns="0" tIns="0" rIns="0" bIns="0" rtlCol="0" anchor="t">
              <a:spAutoFit/>
            </a:bodyPr>
            <a:lstStyle/>
            <a:p>
              <a:pPr>
                <a:lnSpc>
                  <a:spcPts val="4200"/>
                </a:lnSpc>
              </a:pPr>
              <a:endParaRPr lang="en-US" sz="3000" dirty="0">
                <a:solidFill>
                  <a:srgbClr val="2B4B82"/>
                </a:solidFill>
                <a:latin typeface="Josefin Sans Regula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854137" y="3018272"/>
            <a:ext cx="7411325" cy="463544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144000" y="7902420"/>
            <a:ext cx="4338720" cy="271367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976014" y="7483497"/>
            <a:ext cx="3289448" cy="20574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320348" y="712171"/>
            <a:ext cx="3289448" cy="20574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12" decel="6000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1)">
                                      <p:cBhvr>
                                        <p:cTn id="2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95300"/>
            <a:ext cx="17297400" cy="9220200"/>
          </a:xfrm>
          <a:prstGeom prst="rect">
            <a:avLst/>
          </a:prstGeom>
        </p:spPr>
      </p:pic>
    </p:spTree>
    <p:extLst>
      <p:ext uri="{BB962C8B-B14F-4D97-AF65-F5344CB8AC3E}">
        <p14:creationId xmlns:p14="http://schemas.microsoft.com/office/powerpoint/2010/main" val="41913604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7924800" y="1286719"/>
            <a:ext cx="8592473" cy="6359583"/>
            <a:chOff x="-109419" y="-9525"/>
            <a:chExt cx="11456630" cy="8479443"/>
          </a:xfrm>
        </p:grpSpPr>
        <p:sp>
          <p:nvSpPr>
            <p:cNvPr id="3" name="TextBox 3"/>
            <p:cNvSpPr txBox="1"/>
            <p:nvPr/>
          </p:nvSpPr>
          <p:spPr>
            <a:xfrm>
              <a:off x="481673" y="-9525"/>
              <a:ext cx="6723776" cy="1219821"/>
            </a:xfrm>
            <a:prstGeom prst="rect">
              <a:avLst/>
            </a:prstGeom>
          </p:spPr>
          <p:txBody>
            <a:bodyPr lIns="0" tIns="0" rIns="0" bIns="0" rtlCol="0" anchor="t">
              <a:spAutoFit/>
            </a:bodyPr>
            <a:lstStyle/>
            <a:p>
              <a:pPr>
                <a:lnSpc>
                  <a:spcPts val="7559"/>
                </a:lnSpc>
              </a:pPr>
              <a:r>
                <a:rPr lang="en-US" sz="6299" dirty="0" err="1" smtClean="0">
                  <a:solidFill>
                    <a:srgbClr val="F7B4A7"/>
                  </a:solidFill>
                  <a:latin typeface="Josefin Sans Bold Bold"/>
                </a:rPr>
                <a:t>Nội</a:t>
              </a:r>
              <a:r>
                <a:rPr lang="en-US" sz="6299" dirty="0" smtClean="0">
                  <a:solidFill>
                    <a:srgbClr val="F7B4A7"/>
                  </a:solidFill>
                  <a:latin typeface="Josefin Sans Bold Bold"/>
                </a:rPr>
                <a:t> dung</a:t>
              </a:r>
              <a:endParaRPr lang="en-US" sz="6299" dirty="0">
                <a:solidFill>
                  <a:srgbClr val="F7B4A7"/>
                </a:solidFill>
                <a:latin typeface="Josefin Sans Bold Bold"/>
              </a:endParaRPr>
            </a:p>
          </p:txBody>
        </p:sp>
        <p:sp>
          <p:nvSpPr>
            <p:cNvPr id="5" name="TextBox 5"/>
            <p:cNvSpPr txBox="1"/>
            <p:nvPr/>
          </p:nvSpPr>
          <p:spPr>
            <a:xfrm>
              <a:off x="-109419" y="2560608"/>
              <a:ext cx="11456630" cy="5909310"/>
            </a:xfrm>
            <a:prstGeom prst="rect">
              <a:avLst/>
            </a:prstGeom>
          </p:spPr>
          <p:txBody>
            <a:bodyPr lIns="0" tIns="0" rIns="0" bIns="0" rtlCol="0" anchor="t">
              <a:spAutoFit/>
            </a:bodyPr>
            <a:lstStyle/>
            <a:p>
              <a:pPr marL="609918" lvl="1" indent="-304959" algn="just">
                <a:lnSpc>
                  <a:spcPct val="150000"/>
                </a:lnSpc>
                <a:buFont typeface="Arial"/>
                <a:buChar char="•"/>
              </a:pPr>
              <a:r>
                <a:rPr lang="en-US" sz="3200" dirty="0" err="1" smtClean="0">
                  <a:solidFill>
                    <a:srgbClr val="94DDDE"/>
                  </a:solidFill>
                  <a:latin typeface="Footlight MT Light" panose="0204060206030A020304" pitchFamily="18" charset="0"/>
                </a:rPr>
                <a:t>Phần</a:t>
              </a:r>
              <a:r>
                <a:rPr lang="en-US" sz="3200" dirty="0" smtClean="0">
                  <a:solidFill>
                    <a:srgbClr val="94DDDE"/>
                  </a:solidFill>
                  <a:latin typeface="Footlight MT Light" panose="0204060206030A020304" pitchFamily="18" charset="0"/>
                </a:rPr>
                <a:t> I: </a:t>
              </a:r>
              <a:r>
                <a:rPr lang="en-US" sz="3200" dirty="0" err="1" smtClean="0">
                  <a:solidFill>
                    <a:srgbClr val="94DDDE"/>
                  </a:solidFill>
                  <a:latin typeface="Footlight MT Light" panose="0204060206030A020304" pitchFamily="18" charset="0"/>
                </a:rPr>
                <a:t>Giới</a:t>
              </a:r>
              <a:r>
                <a:rPr lang="en-US" sz="3200" dirty="0" smtClean="0">
                  <a:solidFill>
                    <a:srgbClr val="94DDDE"/>
                  </a:solidFill>
                  <a:latin typeface="Footlight MT Light" panose="0204060206030A020304" pitchFamily="18" charset="0"/>
                </a:rPr>
                <a:t> </a:t>
              </a:r>
              <a:r>
                <a:rPr lang="en-US" sz="3200" dirty="0" err="1" smtClean="0">
                  <a:solidFill>
                    <a:srgbClr val="94DDDE"/>
                  </a:solidFill>
                  <a:latin typeface="Footlight MT Light" panose="0204060206030A020304" pitchFamily="18" charset="0"/>
                </a:rPr>
                <a:t>thiệu</a:t>
              </a:r>
              <a:r>
                <a:rPr lang="en-US" sz="3200" dirty="0" smtClean="0">
                  <a:solidFill>
                    <a:srgbClr val="94DDDE"/>
                  </a:solidFill>
                  <a:latin typeface="Footlight MT Light" panose="0204060206030A020304" pitchFamily="18" charset="0"/>
                </a:rPr>
                <a:t> </a:t>
              </a:r>
              <a:r>
                <a:rPr lang="en-US" sz="3200" dirty="0" err="1" smtClean="0">
                  <a:solidFill>
                    <a:srgbClr val="94DDDE"/>
                  </a:solidFill>
                  <a:latin typeface="Footlight MT Light" panose="0204060206030A020304" pitchFamily="18" charset="0"/>
                </a:rPr>
                <a:t>về</a:t>
              </a:r>
              <a:r>
                <a:rPr lang="en-US" sz="3200" dirty="0" smtClean="0">
                  <a:solidFill>
                    <a:srgbClr val="94DDDE"/>
                  </a:solidFill>
                  <a:latin typeface="Footlight MT Light" panose="0204060206030A020304" pitchFamily="18" charset="0"/>
                </a:rPr>
                <a:t> </a:t>
              </a:r>
              <a:r>
                <a:rPr lang="en-US" sz="3200" dirty="0" err="1" smtClean="0">
                  <a:solidFill>
                    <a:srgbClr val="94DDDE"/>
                  </a:solidFill>
                  <a:latin typeface="Footlight MT Light" panose="0204060206030A020304" pitchFamily="18" charset="0"/>
                </a:rPr>
                <a:t>phần</a:t>
              </a:r>
              <a:r>
                <a:rPr lang="en-US" sz="3200" dirty="0" smtClean="0">
                  <a:solidFill>
                    <a:srgbClr val="94DDDE"/>
                  </a:solidFill>
                  <a:latin typeface="Footlight MT Light" panose="0204060206030A020304" pitchFamily="18" charset="0"/>
                </a:rPr>
                <a:t> </a:t>
              </a:r>
              <a:r>
                <a:rPr lang="en-US" sz="3200" dirty="0" err="1" smtClean="0">
                  <a:solidFill>
                    <a:srgbClr val="94DDDE"/>
                  </a:solidFill>
                  <a:latin typeface="Footlight MT Light" panose="0204060206030A020304" pitchFamily="18" charset="0"/>
                </a:rPr>
                <a:t>mềm</a:t>
              </a:r>
              <a:r>
                <a:rPr lang="en-US" sz="3200" dirty="0" smtClean="0">
                  <a:solidFill>
                    <a:srgbClr val="94DDDE"/>
                  </a:solidFill>
                  <a:latin typeface="Footlight MT Light" panose="0204060206030A020304" pitchFamily="18" charset="0"/>
                </a:rPr>
                <a:t>.</a:t>
              </a:r>
            </a:p>
            <a:p>
              <a:pPr marL="609918" lvl="1" indent="-304959" algn="just">
                <a:lnSpc>
                  <a:spcPct val="150000"/>
                </a:lnSpc>
                <a:buFont typeface="Arial"/>
                <a:buChar char="•"/>
              </a:pPr>
              <a:r>
                <a:rPr lang="en-US" sz="3200" dirty="0" err="1" smtClean="0">
                  <a:solidFill>
                    <a:srgbClr val="94DDDE"/>
                  </a:solidFill>
                  <a:latin typeface="Footlight MT Light" panose="0204060206030A020304" pitchFamily="18" charset="0"/>
                </a:rPr>
                <a:t>Phần</a:t>
              </a:r>
              <a:r>
                <a:rPr lang="en-US" sz="3200" dirty="0" smtClean="0">
                  <a:solidFill>
                    <a:srgbClr val="94DDDE"/>
                  </a:solidFill>
                  <a:latin typeface="Footlight MT Light" panose="0204060206030A020304" pitchFamily="18" charset="0"/>
                </a:rPr>
                <a:t> II: </a:t>
              </a:r>
              <a:r>
                <a:rPr lang="en-US" sz="3200" dirty="0" err="1" smtClean="0">
                  <a:solidFill>
                    <a:srgbClr val="94DDDE"/>
                  </a:solidFill>
                  <a:latin typeface="Footlight MT Light" panose="0204060206030A020304" pitchFamily="18" charset="0"/>
                </a:rPr>
                <a:t>Giấy</a:t>
              </a:r>
              <a:r>
                <a:rPr lang="en-US" sz="3200" dirty="0" smtClean="0">
                  <a:solidFill>
                    <a:srgbClr val="94DDDE"/>
                  </a:solidFill>
                  <a:latin typeface="Footlight MT Light" panose="0204060206030A020304" pitchFamily="18" charset="0"/>
                </a:rPr>
                <a:t> </a:t>
              </a:r>
              <a:r>
                <a:rPr lang="en-US" sz="3200" dirty="0" err="1" smtClean="0">
                  <a:solidFill>
                    <a:srgbClr val="94DDDE"/>
                  </a:solidFill>
                  <a:latin typeface="Footlight MT Light" panose="0204060206030A020304" pitchFamily="18" charset="0"/>
                </a:rPr>
                <a:t>phép</a:t>
              </a:r>
              <a:r>
                <a:rPr lang="en-US" sz="3200" dirty="0" smtClean="0">
                  <a:solidFill>
                    <a:srgbClr val="94DDDE"/>
                  </a:solidFill>
                  <a:latin typeface="Footlight MT Light" panose="0204060206030A020304" pitchFamily="18" charset="0"/>
                </a:rPr>
                <a:t>.</a:t>
              </a:r>
            </a:p>
            <a:p>
              <a:pPr marL="609918" lvl="1" indent="-304959" algn="just">
                <a:lnSpc>
                  <a:spcPct val="150000"/>
                </a:lnSpc>
                <a:buFont typeface="Arial"/>
                <a:buChar char="•"/>
              </a:pPr>
              <a:r>
                <a:rPr lang="en-US" sz="3200" dirty="0" err="1" smtClean="0">
                  <a:solidFill>
                    <a:srgbClr val="94DDDE"/>
                  </a:solidFill>
                  <a:latin typeface="Footlight MT Light" panose="0204060206030A020304" pitchFamily="18" charset="0"/>
                </a:rPr>
                <a:t>Phần</a:t>
              </a:r>
              <a:r>
                <a:rPr lang="en-US" sz="3200" dirty="0" smtClean="0">
                  <a:solidFill>
                    <a:srgbClr val="94DDDE"/>
                  </a:solidFill>
                  <a:latin typeface="Footlight MT Light" panose="0204060206030A020304" pitchFamily="18" charset="0"/>
                </a:rPr>
                <a:t> III: </a:t>
              </a:r>
              <a:r>
                <a:rPr lang="en-US" sz="3200" dirty="0" err="1" smtClean="0">
                  <a:solidFill>
                    <a:srgbClr val="94DDDE"/>
                  </a:solidFill>
                  <a:latin typeface="Footlight MT Light" panose="0204060206030A020304" pitchFamily="18" charset="0"/>
                </a:rPr>
                <a:t>Phiên</a:t>
              </a:r>
              <a:r>
                <a:rPr lang="en-US" sz="3200" dirty="0" smtClean="0">
                  <a:solidFill>
                    <a:srgbClr val="94DDDE"/>
                  </a:solidFill>
                  <a:latin typeface="Footlight MT Light" panose="0204060206030A020304" pitchFamily="18" charset="0"/>
                </a:rPr>
                <a:t> </a:t>
              </a:r>
              <a:r>
                <a:rPr lang="en-US" sz="3200" dirty="0" err="1" smtClean="0">
                  <a:solidFill>
                    <a:srgbClr val="94DDDE"/>
                  </a:solidFill>
                  <a:latin typeface="Footlight MT Light" panose="0204060206030A020304" pitchFamily="18" charset="0"/>
                </a:rPr>
                <a:t>bản</a:t>
              </a:r>
              <a:r>
                <a:rPr lang="en-US" sz="3200" dirty="0" smtClean="0">
                  <a:solidFill>
                    <a:srgbClr val="94DDDE"/>
                  </a:solidFill>
                  <a:latin typeface="Footlight MT Light" panose="0204060206030A020304" pitchFamily="18" charset="0"/>
                </a:rPr>
                <a:t> </a:t>
              </a:r>
              <a:r>
                <a:rPr lang="en-US" sz="3200" dirty="0" err="1" smtClean="0">
                  <a:solidFill>
                    <a:srgbClr val="94DDDE"/>
                  </a:solidFill>
                  <a:latin typeface="Footlight MT Light" panose="0204060206030A020304" pitchFamily="18" charset="0"/>
                </a:rPr>
                <a:t>của</a:t>
              </a:r>
              <a:r>
                <a:rPr lang="en-US" sz="3200" dirty="0" smtClean="0">
                  <a:solidFill>
                    <a:srgbClr val="94DDDE"/>
                  </a:solidFill>
                  <a:latin typeface="Footlight MT Light" panose="0204060206030A020304" pitchFamily="18" charset="0"/>
                </a:rPr>
                <a:t> </a:t>
              </a:r>
              <a:r>
                <a:rPr lang="en-US" sz="3200" dirty="0" err="1" smtClean="0">
                  <a:solidFill>
                    <a:srgbClr val="94DDDE"/>
                  </a:solidFill>
                  <a:latin typeface="Footlight MT Light" panose="0204060206030A020304" pitchFamily="18" charset="0"/>
                </a:rPr>
                <a:t>phần</a:t>
              </a:r>
              <a:r>
                <a:rPr lang="en-US" sz="3200" dirty="0" smtClean="0">
                  <a:solidFill>
                    <a:srgbClr val="94DDDE"/>
                  </a:solidFill>
                  <a:latin typeface="Footlight MT Light" panose="0204060206030A020304" pitchFamily="18" charset="0"/>
                </a:rPr>
                <a:t> </a:t>
              </a:r>
              <a:r>
                <a:rPr lang="en-US" sz="3200" dirty="0" err="1" smtClean="0">
                  <a:solidFill>
                    <a:srgbClr val="94DDDE"/>
                  </a:solidFill>
                  <a:latin typeface="Footlight MT Light" panose="0204060206030A020304" pitchFamily="18" charset="0"/>
                </a:rPr>
                <a:t>mềm</a:t>
              </a:r>
              <a:r>
                <a:rPr lang="en-US" sz="3200" dirty="0" smtClean="0">
                  <a:solidFill>
                    <a:srgbClr val="94DDDE"/>
                  </a:solidFill>
                  <a:latin typeface="Footlight MT Light" panose="0204060206030A020304" pitchFamily="18" charset="0"/>
                </a:rPr>
                <a:t>.</a:t>
              </a:r>
            </a:p>
            <a:p>
              <a:pPr marL="609918" lvl="1" indent="-304959" algn="just">
                <a:lnSpc>
                  <a:spcPct val="150000"/>
                </a:lnSpc>
                <a:buFont typeface="Arial"/>
                <a:buChar char="•"/>
              </a:pPr>
              <a:r>
                <a:rPr lang="en-US" sz="3200" dirty="0" err="1" smtClean="0">
                  <a:solidFill>
                    <a:srgbClr val="94DDDE"/>
                  </a:solidFill>
                  <a:latin typeface="Footlight MT Light" panose="0204060206030A020304" pitchFamily="18" charset="0"/>
                </a:rPr>
                <a:t>Phần</a:t>
              </a:r>
              <a:r>
                <a:rPr lang="en-US" sz="3200" dirty="0">
                  <a:solidFill>
                    <a:srgbClr val="94DDDE"/>
                  </a:solidFill>
                  <a:latin typeface="Footlight MT Light" panose="0204060206030A020304" pitchFamily="18" charset="0"/>
                </a:rPr>
                <a:t> IV</a:t>
              </a:r>
              <a:r>
                <a:rPr lang="en-US" sz="3200" dirty="0" smtClean="0">
                  <a:solidFill>
                    <a:srgbClr val="94DDDE"/>
                  </a:solidFill>
                  <a:latin typeface="Footlight MT Light" panose="0204060206030A020304" pitchFamily="18" charset="0"/>
                </a:rPr>
                <a:t>: </a:t>
              </a:r>
              <a:r>
                <a:rPr lang="en-US" sz="3200" dirty="0" err="1" smtClean="0">
                  <a:solidFill>
                    <a:srgbClr val="94DDDE"/>
                  </a:solidFill>
                  <a:latin typeface="Footlight MT Light" panose="0204060206030A020304" pitchFamily="18" charset="0"/>
                </a:rPr>
                <a:t>Các</a:t>
              </a:r>
              <a:r>
                <a:rPr lang="en-US" sz="3200" dirty="0" smtClean="0">
                  <a:solidFill>
                    <a:srgbClr val="94DDDE"/>
                  </a:solidFill>
                  <a:latin typeface="Footlight MT Light" panose="0204060206030A020304" pitchFamily="18" charset="0"/>
                </a:rPr>
                <a:t> </a:t>
              </a:r>
              <a:r>
                <a:rPr lang="en-US" sz="3200" dirty="0" err="1">
                  <a:solidFill>
                    <a:srgbClr val="94DDDE"/>
                  </a:solidFill>
                  <a:latin typeface="Footlight MT Light" panose="0204060206030A020304" pitchFamily="18" charset="0"/>
                </a:rPr>
                <a:t>tính</a:t>
              </a:r>
              <a:r>
                <a:rPr lang="en-US" sz="3200" dirty="0">
                  <a:solidFill>
                    <a:srgbClr val="94DDDE"/>
                  </a:solidFill>
                  <a:latin typeface="Footlight MT Light" panose="0204060206030A020304" pitchFamily="18" charset="0"/>
                </a:rPr>
                <a:t> </a:t>
              </a:r>
              <a:r>
                <a:rPr lang="en-US" sz="3200" dirty="0" err="1">
                  <a:solidFill>
                    <a:srgbClr val="94DDDE"/>
                  </a:solidFill>
                  <a:latin typeface="Footlight MT Light" panose="0204060206030A020304" pitchFamily="18" charset="0"/>
                </a:rPr>
                <a:t>năng</a:t>
              </a:r>
              <a:r>
                <a:rPr lang="en-US" sz="3200" dirty="0">
                  <a:solidFill>
                    <a:srgbClr val="94DDDE"/>
                  </a:solidFill>
                  <a:latin typeface="Footlight MT Light" panose="0204060206030A020304" pitchFamily="18" charset="0"/>
                </a:rPr>
                <a:t>, </a:t>
              </a:r>
              <a:r>
                <a:rPr lang="en-US" sz="3200" dirty="0" err="1">
                  <a:solidFill>
                    <a:srgbClr val="94DDDE"/>
                  </a:solidFill>
                  <a:latin typeface="Footlight MT Light" panose="0204060206030A020304" pitchFamily="18" charset="0"/>
                </a:rPr>
                <a:t>đặc</a:t>
              </a:r>
              <a:r>
                <a:rPr lang="en-US" sz="3200" dirty="0">
                  <a:solidFill>
                    <a:srgbClr val="94DDDE"/>
                  </a:solidFill>
                  <a:latin typeface="Footlight MT Light" panose="0204060206030A020304" pitchFamily="18" charset="0"/>
                </a:rPr>
                <a:t> </a:t>
              </a:r>
              <a:r>
                <a:rPr lang="en-US" sz="3200" dirty="0" err="1">
                  <a:solidFill>
                    <a:srgbClr val="94DDDE"/>
                  </a:solidFill>
                  <a:latin typeface="Footlight MT Light" panose="0204060206030A020304" pitchFamily="18" charset="0"/>
                </a:rPr>
                <a:t>điểm</a:t>
              </a:r>
              <a:r>
                <a:rPr lang="en-US" sz="3200" dirty="0">
                  <a:solidFill>
                    <a:srgbClr val="94DDDE"/>
                  </a:solidFill>
                  <a:latin typeface="Footlight MT Light" panose="0204060206030A020304" pitchFamily="18" charset="0"/>
                </a:rPr>
                <a:t>, </a:t>
              </a:r>
              <a:r>
                <a:rPr lang="en-US" sz="3200" dirty="0" err="1">
                  <a:solidFill>
                    <a:srgbClr val="94DDDE"/>
                  </a:solidFill>
                  <a:latin typeface="Footlight MT Light" panose="0204060206030A020304" pitchFamily="18" charset="0"/>
                </a:rPr>
                <a:t>kiến</a:t>
              </a:r>
              <a:r>
                <a:rPr lang="en-US" sz="3200" dirty="0">
                  <a:solidFill>
                    <a:srgbClr val="94DDDE"/>
                  </a:solidFill>
                  <a:latin typeface="Footlight MT Light" panose="0204060206030A020304" pitchFamily="18" charset="0"/>
                </a:rPr>
                <a:t> </a:t>
              </a:r>
              <a:r>
                <a:rPr lang="en-US" sz="3200" dirty="0" err="1">
                  <a:solidFill>
                    <a:srgbClr val="94DDDE"/>
                  </a:solidFill>
                  <a:latin typeface="Footlight MT Light" panose="0204060206030A020304" pitchFamily="18" charset="0"/>
                </a:rPr>
                <a:t>trúc</a:t>
              </a:r>
              <a:r>
                <a:rPr lang="en-US" sz="3200" dirty="0">
                  <a:solidFill>
                    <a:srgbClr val="94DDDE"/>
                  </a:solidFill>
                  <a:latin typeface="Footlight MT Light" panose="0204060206030A020304" pitchFamily="18" charset="0"/>
                </a:rPr>
                <a:t> </a:t>
              </a:r>
              <a:r>
                <a:rPr lang="en-US" sz="3200" dirty="0" err="1">
                  <a:solidFill>
                    <a:srgbClr val="94DDDE"/>
                  </a:solidFill>
                  <a:latin typeface="Footlight MT Light" panose="0204060206030A020304" pitchFamily="18" charset="0"/>
                </a:rPr>
                <a:t>phần</a:t>
              </a:r>
              <a:r>
                <a:rPr lang="en-US" sz="3200" dirty="0">
                  <a:solidFill>
                    <a:srgbClr val="94DDDE"/>
                  </a:solidFill>
                  <a:latin typeface="Footlight MT Light" panose="0204060206030A020304" pitchFamily="18" charset="0"/>
                </a:rPr>
                <a:t> </a:t>
              </a:r>
              <a:r>
                <a:rPr lang="en-US" sz="3200" dirty="0" err="1">
                  <a:solidFill>
                    <a:srgbClr val="94DDDE"/>
                  </a:solidFill>
                  <a:latin typeface="Footlight MT Light" panose="0204060206030A020304" pitchFamily="18" charset="0"/>
                </a:rPr>
                <a:t>mềm</a:t>
              </a:r>
              <a:r>
                <a:rPr lang="en-US" sz="3200" dirty="0">
                  <a:solidFill>
                    <a:srgbClr val="94DDDE"/>
                  </a:solidFill>
                  <a:latin typeface="Footlight MT Light" panose="0204060206030A020304" pitchFamily="18" charset="0"/>
                </a:rPr>
                <a:t> </a:t>
              </a:r>
              <a:endParaRPr lang="en-US" sz="3200" dirty="0" smtClean="0">
                <a:solidFill>
                  <a:srgbClr val="94DDDE"/>
                </a:solidFill>
                <a:latin typeface="Footlight MT Light" panose="0204060206030A020304" pitchFamily="18" charset="0"/>
              </a:endParaRPr>
            </a:p>
            <a:p>
              <a:pPr marL="609918" lvl="1" indent="-304959" algn="just">
                <a:lnSpc>
                  <a:spcPct val="150000"/>
                </a:lnSpc>
                <a:buFont typeface="Arial"/>
                <a:buChar char="•"/>
              </a:pPr>
              <a:endParaRPr lang="en-US" sz="3200" dirty="0">
                <a:solidFill>
                  <a:srgbClr val="94DDDE"/>
                </a:solidFill>
                <a:latin typeface="Footlight MT Light" panose="0204060206030A020304" pitchFamily="18" charset="0"/>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09758" y="1684366"/>
            <a:ext cx="3874545" cy="512259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380976" y="2475095"/>
            <a:ext cx="3874545" cy="512259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95732" y="3214319"/>
            <a:ext cx="3874545" cy="512259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52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 calcmode="lin" valueType="num">
                                      <p:cBhvr>
                                        <p:cTn id="13" dur="500" fill="hold"/>
                                        <p:tgtEl>
                                          <p:spTgt spid="7"/>
                                        </p:tgtEl>
                                        <p:attrNameLst>
                                          <p:attrName>ppt_x</p:attrName>
                                        </p:attrNameLst>
                                      </p:cBhvr>
                                      <p:tavLst>
                                        <p:tav tm="0">
                                          <p:val>
                                            <p:fltVal val="0.5"/>
                                          </p:val>
                                        </p:tav>
                                        <p:tav tm="100000">
                                          <p:val>
                                            <p:strVal val="#ppt_x"/>
                                          </p:val>
                                        </p:tav>
                                      </p:tavLst>
                                    </p:anim>
                                    <p:anim calcmode="lin" valueType="num">
                                      <p:cBhvr>
                                        <p:cTn id="14" dur="500" fill="hold"/>
                                        <p:tgtEl>
                                          <p:spTgt spid="7"/>
                                        </p:tgtEl>
                                        <p:attrNameLst>
                                          <p:attrName>ppt_y</p:attrName>
                                        </p:attrNameLst>
                                      </p:cBhvr>
                                      <p:tavLst>
                                        <p:tav tm="0">
                                          <p:val>
                                            <p:fltVal val="0.5"/>
                                          </p:val>
                                        </p:tav>
                                        <p:tav tm="100000">
                                          <p:val>
                                            <p:strVal val="#ppt_y"/>
                                          </p:val>
                                        </p:tav>
                                      </p:tavLst>
                                    </p:anim>
                                  </p:childTnLst>
                                </p:cTn>
                              </p:par>
                              <p:par>
                                <p:cTn id="15" presetID="23" presetClass="entr" presetSubtype="27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2/3*#ppt_w"/>
                                          </p:val>
                                        </p:tav>
                                        <p:tav tm="100000">
                                          <p:val>
                                            <p:strVal val="#ppt_w"/>
                                          </p:val>
                                        </p:tav>
                                      </p:tavLst>
                                    </p:anim>
                                    <p:anim calcmode="lin" valueType="num">
                                      <p:cBhvr>
                                        <p:cTn id="18" dur="500" fill="hold"/>
                                        <p:tgtEl>
                                          <p:spTgt spid="8"/>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3" name="Group 3"/>
          <p:cNvGrpSpPr/>
          <p:nvPr/>
        </p:nvGrpSpPr>
        <p:grpSpPr>
          <a:xfrm>
            <a:off x="851751" y="665033"/>
            <a:ext cx="10377358" cy="8521993"/>
            <a:chOff x="-235932" y="-2346648"/>
            <a:chExt cx="13836477" cy="11362657"/>
          </a:xfrm>
        </p:grpSpPr>
        <p:sp>
          <p:nvSpPr>
            <p:cNvPr id="4" name="TextBox 4"/>
            <p:cNvSpPr txBox="1"/>
            <p:nvPr/>
          </p:nvSpPr>
          <p:spPr>
            <a:xfrm>
              <a:off x="-235932" y="-2346648"/>
              <a:ext cx="13024306" cy="2632344"/>
            </a:xfrm>
            <a:prstGeom prst="rect">
              <a:avLst/>
            </a:prstGeom>
          </p:spPr>
          <p:txBody>
            <a:bodyPr lIns="0" tIns="0" rIns="0" bIns="0" rtlCol="0" anchor="t">
              <a:spAutoFit/>
            </a:bodyPr>
            <a:lstStyle/>
            <a:p>
              <a:pPr>
                <a:lnSpc>
                  <a:spcPts val="7680"/>
                </a:lnSpc>
              </a:pPr>
              <a:r>
                <a:rPr lang="en-US" sz="6400" dirty="0" err="1" smtClean="0">
                  <a:solidFill>
                    <a:srgbClr val="31356E"/>
                  </a:solidFill>
                  <a:latin typeface="Josefin Sans Bold"/>
                </a:rPr>
                <a:t>Phần</a:t>
              </a:r>
              <a:r>
                <a:rPr lang="en-US" sz="6400" dirty="0" smtClean="0">
                  <a:solidFill>
                    <a:srgbClr val="31356E"/>
                  </a:solidFill>
                  <a:latin typeface="Josefin Sans Bold"/>
                </a:rPr>
                <a:t> I: </a:t>
              </a:r>
              <a:r>
                <a:rPr lang="en-US" sz="6400" dirty="0" err="1" smtClean="0">
                  <a:solidFill>
                    <a:srgbClr val="31356E"/>
                  </a:solidFill>
                  <a:latin typeface="Josefin Sans Bold"/>
                </a:rPr>
                <a:t>Giới</a:t>
              </a:r>
              <a:r>
                <a:rPr lang="en-US" sz="6400" dirty="0" smtClean="0">
                  <a:solidFill>
                    <a:srgbClr val="31356E"/>
                  </a:solidFill>
                  <a:latin typeface="Josefin Sans Bold"/>
                </a:rPr>
                <a:t> </a:t>
              </a:r>
              <a:r>
                <a:rPr lang="en-US" sz="6400" dirty="0" err="1" smtClean="0">
                  <a:solidFill>
                    <a:srgbClr val="31356E"/>
                  </a:solidFill>
                  <a:latin typeface="Josefin Sans Bold"/>
                </a:rPr>
                <a:t>thiệu</a:t>
              </a:r>
              <a:r>
                <a:rPr lang="en-US" sz="6400" dirty="0" smtClean="0">
                  <a:solidFill>
                    <a:srgbClr val="31356E"/>
                  </a:solidFill>
                  <a:latin typeface="Josefin Sans Bold"/>
                </a:rPr>
                <a:t> </a:t>
              </a:r>
              <a:r>
                <a:rPr lang="en-US" sz="6400" dirty="0" err="1" smtClean="0">
                  <a:solidFill>
                    <a:srgbClr val="31356E"/>
                  </a:solidFill>
                  <a:latin typeface="Josefin Sans Bold"/>
                </a:rPr>
                <a:t>phần</a:t>
              </a:r>
              <a:r>
                <a:rPr lang="en-US" sz="6400" dirty="0" smtClean="0">
                  <a:solidFill>
                    <a:srgbClr val="31356E"/>
                  </a:solidFill>
                  <a:latin typeface="Josefin Sans Bold"/>
                </a:rPr>
                <a:t> </a:t>
              </a:r>
              <a:r>
                <a:rPr lang="en-US" sz="6400" dirty="0" err="1" smtClean="0">
                  <a:solidFill>
                    <a:srgbClr val="31356E"/>
                  </a:solidFill>
                  <a:latin typeface="Josefin Sans Bold"/>
                </a:rPr>
                <a:t>mềm</a:t>
              </a:r>
              <a:endParaRPr lang="en-US" sz="6400" dirty="0">
                <a:solidFill>
                  <a:srgbClr val="31356E"/>
                </a:solidFill>
                <a:latin typeface="Josefin Sans Bold"/>
              </a:endParaRPr>
            </a:p>
          </p:txBody>
        </p:sp>
        <p:sp>
          <p:nvSpPr>
            <p:cNvPr id="5" name="TextBox 5"/>
            <p:cNvSpPr txBox="1"/>
            <p:nvPr/>
          </p:nvSpPr>
          <p:spPr>
            <a:xfrm>
              <a:off x="-235932" y="983041"/>
              <a:ext cx="13836477" cy="8032968"/>
            </a:xfrm>
            <a:prstGeom prst="rect">
              <a:avLst/>
            </a:prstGeom>
          </p:spPr>
          <p:txBody>
            <a:bodyPr wrap="square" lIns="0" tIns="0" rIns="0" bIns="0" rtlCol="0" anchor="t">
              <a:spAutoFit/>
            </a:bodyPr>
            <a:lstStyle/>
            <a:p>
              <a:pPr>
                <a:lnSpc>
                  <a:spcPct val="150000"/>
                </a:lnSpc>
              </a:pPr>
              <a:r>
                <a:rPr lang="vi-VN" sz="2900" dirty="0" smtClean="0">
                  <a:solidFill>
                    <a:srgbClr val="2B4B82"/>
                  </a:solidFill>
                  <a:ea typeface="Gadugi" panose="020B0502040204020203" pitchFamily="34" charset="0"/>
                </a:rPr>
                <a:t>GNU Emacs là một trình soạn thảo văn bản phần mềm miễn phí</a:t>
              </a:r>
            </a:p>
            <a:p>
              <a:pPr>
                <a:lnSpc>
                  <a:spcPct val="150000"/>
                </a:lnSpc>
              </a:pPr>
              <a:r>
                <a:rPr lang="vi-VN" sz="2900" dirty="0">
                  <a:solidFill>
                    <a:srgbClr val="2B4B82"/>
                  </a:solidFill>
                  <a:ea typeface="Gadugi" panose="020B0502040204020203" pitchFamily="34" charset="0"/>
                </a:rPr>
                <a:t>. GNU Emacs đã được gọi là "trình soạn thảo văn bản mạnh mẽ nhất hiện nay".  Với sự hỗ trợ thích hợp từ hệ thống cơ bản, GNU Emacs có thể hiển thị các tệp trong nhiều bộ ký tự và có thể hiển thị đồng thời hầu hết các ngôn ngữ của con người kể từ ít nhất là năm 1999. </a:t>
              </a:r>
              <a:endParaRPr lang="vi-VN" sz="2900" dirty="0" smtClean="0">
                <a:solidFill>
                  <a:srgbClr val="2B4B82"/>
                </a:solidFill>
                <a:ea typeface="Gadugi" panose="020B0502040204020203" pitchFamily="34" charset="0"/>
              </a:endParaRPr>
            </a:p>
            <a:p>
              <a:pPr>
                <a:lnSpc>
                  <a:spcPct val="150000"/>
                </a:lnSpc>
              </a:pPr>
              <a:r>
                <a:rPr lang="vi-VN" sz="2900" dirty="0" smtClean="0">
                  <a:solidFill>
                    <a:srgbClr val="2B4B82"/>
                  </a:solidFill>
                  <a:ea typeface="Gadugi" panose="020B0502040204020203" pitchFamily="34" charset="0"/>
                </a:rPr>
                <a:t>Dòng thẻ cho GNU Emacs là “trình soạn thảo văn bản tự lập tài liệu có thể mở rộng”.</a:t>
              </a:r>
            </a:p>
          </p:txBody>
        </p:sp>
      </p:grpSp>
      <p:pic>
        <p:nvPicPr>
          <p:cNvPr id="6" name="Picture 5"/>
          <p:cNvPicPr>
            <a:picLocks noChangeAspect="1"/>
          </p:cNvPicPr>
          <p:nvPr/>
        </p:nvPicPr>
        <p:blipFill>
          <a:blip r:embed="rId2"/>
          <a:stretch>
            <a:fillRect/>
          </a:stretch>
        </p:blipFill>
        <p:spPr>
          <a:xfrm>
            <a:off x="11658600" y="2628900"/>
            <a:ext cx="6236900" cy="501030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16135350" cy="927433"/>
          </a:xfrm>
          <a:prstGeom prst="rect">
            <a:avLst/>
          </a:prstGeom>
        </p:spPr>
        <p:txBody>
          <a:bodyPr lIns="0" tIns="0" rIns="0" bIns="0" rtlCol="0" anchor="t">
            <a:spAutoFit/>
          </a:bodyPr>
          <a:lstStyle/>
          <a:p>
            <a:pPr algn="ctr">
              <a:lnSpc>
                <a:spcPts val="7680"/>
              </a:lnSpc>
            </a:pPr>
            <a:r>
              <a:rPr lang="en-US" sz="6400" dirty="0" err="1" smtClean="0">
                <a:solidFill>
                  <a:srgbClr val="2B4B82"/>
                </a:solidFill>
                <a:latin typeface="Josefin Sans Bold Bold"/>
              </a:rPr>
              <a:t>Lịch</a:t>
            </a:r>
            <a:r>
              <a:rPr lang="en-US" sz="6400" dirty="0" smtClean="0">
                <a:solidFill>
                  <a:srgbClr val="2B4B82"/>
                </a:solidFill>
                <a:latin typeface="Josefin Sans Bold Bold"/>
              </a:rPr>
              <a:t> </a:t>
            </a:r>
            <a:r>
              <a:rPr lang="en-US" sz="6400" dirty="0" err="1" smtClean="0">
                <a:solidFill>
                  <a:srgbClr val="2B4B82"/>
                </a:solidFill>
                <a:latin typeface="Josefin Sans Bold Bold"/>
              </a:rPr>
              <a:t>sử</a:t>
            </a:r>
            <a:endParaRPr lang="en-US" sz="6400" dirty="0">
              <a:solidFill>
                <a:srgbClr val="2B4B82"/>
              </a:solidFill>
              <a:latin typeface="Josefin Sans Bold Bold"/>
            </a:endParaRPr>
          </a:p>
        </p:txBody>
      </p:sp>
      <p:sp>
        <p:nvSpPr>
          <p:cNvPr id="4" name="TextBox 4"/>
          <p:cNvSpPr txBox="1"/>
          <p:nvPr/>
        </p:nvSpPr>
        <p:spPr>
          <a:xfrm>
            <a:off x="4181358" y="3315317"/>
            <a:ext cx="3021250" cy="5001369"/>
          </a:xfrm>
          <a:prstGeom prst="rect">
            <a:avLst/>
          </a:prstGeom>
        </p:spPr>
        <p:txBody>
          <a:bodyPr wrap="square" lIns="0" tIns="0" rIns="0" bIns="0" rtlCol="0" anchor="t">
            <a:spAutoFit/>
          </a:bodyPr>
          <a:lstStyle/>
          <a:p>
            <a:pPr algn="ctr">
              <a:lnSpc>
                <a:spcPts val="3919"/>
              </a:lnSpc>
            </a:pPr>
            <a:r>
              <a:rPr lang="en-US" sz="2800" spc="478" dirty="0" err="1" smtClean="0">
                <a:solidFill>
                  <a:srgbClr val="2B4B82"/>
                </a:solidFill>
                <a:latin typeface="Josefin Sans Bold Bold"/>
              </a:rPr>
              <a:t>Bắt</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đầu</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làm</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việc</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trên</a:t>
            </a:r>
            <a:r>
              <a:rPr lang="en-US" sz="2800" spc="478" dirty="0" smtClean="0">
                <a:solidFill>
                  <a:srgbClr val="2B4B82"/>
                </a:solidFill>
                <a:latin typeface="Josefin Sans Bold Bold"/>
              </a:rPr>
              <a:t> GNU </a:t>
            </a:r>
            <a:r>
              <a:rPr lang="en-US" sz="2800" spc="478" dirty="0" err="1" smtClean="0">
                <a:solidFill>
                  <a:srgbClr val="2B4B82"/>
                </a:solidFill>
                <a:latin typeface="Josefin Sans Bold Bold"/>
              </a:rPr>
              <a:t>Emaxs</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để</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tạo</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ra</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một</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phần</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mềm</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miễn</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phí</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thay</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thế</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cho</a:t>
            </a:r>
            <a:r>
              <a:rPr lang="en-US" sz="2800" spc="478" dirty="0" smtClean="0">
                <a:solidFill>
                  <a:srgbClr val="2B4B82"/>
                </a:solidFill>
                <a:latin typeface="Josefin Sans Bold Bold"/>
              </a:rPr>
              <a:t> Gosling </a:t>
            </a:r>
            <a:r>
              <a:rPr lang="en-US" sz="2800" spc="478" dirty="0" err="1" smtClean="0">
                <a:solidFill>
                  <a:srgbClr val="2B4B82"/>
                </a:solidFill>
                <a:latin typeface="Josefin Sans Bold Bold"/>
              </a:rPr>
              <a:t>Emacs</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độc</a:t>
            </a:r>
            <a:r>
              <a:rPr lang="en-US" sz="2800" spc="478" dirty="0" smtClean="0">
                <a:solidFill>
                  <a:srgbClr val="2B4B82"/>
                </a:solidFill>
                <a:latin typeface="Josefin Sans Bold Bold"/>
              </a:rPr>
              <a:t> </a:t>
            </a:r>
            <a:r>
              <a:rPr lang="en-US" sz="2800" spc="478" dirty="0" err="1" smtClean="0">
                <a:solidFill>
                  <a:srgbClr val="2B4B82"/>
                </a:solidFill>
                <a:latin typeface="Josefin Sans Bold Bold"/>
              </a:rPr>
              <a:t>quyền</a:t>
            </a:r>
            <a:endParaRPr lang="en-US" sz="2800" spc="478" dirty="0">
              <a:solidFill>
                <a:srgbClr val="2B4B82"/>
              </a:solidFill>
              <a:latin typeface="Josefin Sans Bold Bold"/>
            </a:endParaRPr>
          </a:p>
        </p:txBody>
      </p:sp>
      <p:grpSp>
        <p:nvGrpSpPr>
          <p:cNvPr id="7" name="Group 7"/>
          <p:cNvGrpSpPr/>
          <p:nvPr/>
        </p:nvGrpSpPr>
        <p:grpSpPr>
          <a:xfrm>
            <a:off x="864702" y="3354415"/>
            <a:ext cx="2718656" cy="3360742"/>
            <a:chOff x="-345664" y="-1064854"/>
            <a:chExt cx="3624875" cy="4480990"/>
          </a:xfrm>
        </p:grpSpPr>
        <p:sp>
          <p:nvSpPr>
            <p:cNvPr id="8" name="TextBox 8"/>
            <p:cNvSpPr txBox="1"/>
            <p:nvPr/>
          </p:nvSpPr>
          <p:spPr>
            <a:xfrm>
              <a:off x="-345664" y="-1064854"/>
              <a:ext cx="3279211" cy="3334247"/>
            </a:xfrm>
            <a:prstGeom prst="rect">
              <a:avLst/>
            </a:prstGeom>
          </p:spPr>
          <p:txBody>
            <a:bodyPr lIns="0" tIns="0" rIns="0" bIns="0" rtlCol="0" anchor="t">
              <a:spAutoFit/>
            </a:bodyPr>
            <a:lstStyle/>
            <a:p>
              <a:pPr algn="ctr">
                <a:lnSpc>
                  <a:spcPts val="3919"/>
                </a:lnSpc>
              </a:pPr>
              <a:r>
                <a:rPr lang="vi-VN" sz="2799" spc="478" dirty="0" smtClean="0">
                  <a:solidFill>
                    <a:srgbClr val="2B4B82"/>
                  </a:solidFill>
                  <a:latin typeface="Josefin Sans Bold Bold"/>
                </a:rPr>
                <a:t>Stallman viết Emacs đầu tiên (“Editor MACroS”)</a:t>
              </a:r>
              <a:endParaRPr lang="en-US" sz="2799" spc="478" dirty="0">
                <a:solidFill>
                  <a:srgbClr val="2B4B82"/>
                </a:solidFill>
                <a:latin typeface="Josefin Sans Bold Bold"/>
              </a:endParaRPr>
            </a:p>
          </p:txBody>
        </p:sp>
        <p:sp>
          <p:nvSpPr>
            <p:cNvPr id="9" name="TextBox 9"/>
            <p:cNvSpPr txBox="1"/>
            <p:nvPr/>
          </p:nvSpPr>
          <p:spPr>
            <a:xfrm>
              <a:off x="0" y="2936517"/>
              <a:ext cx="3279211" cy="479619"/>
            </a:xfrm>
            <a:prstGeom prst="rect">
              <a:avLst/>
            </a:prstGeom>
          </p:spPr>
          <p:txBody>
            <a:bodyPr lIns="0" tIns="0" rIns="0" bIns="0" rtlCol="0" anchor="t">
              <a:spAutoFit/>
            </a:bodyPr>
            <a:lstStyle/>
            <a:p>
              <a:pPr algn="ctr">
                <a:lnSpc>
                  <a:spcPts val="2940"/>
                </a:lnSpc>
              </a:pPr>
              <a:endParaRPr lang="en-US" sz="2100" dirty="0">
                <a:solidFill>
                  <a:srgbClr val="2B4B82"/>
                </a:solidFill>
                <a:latin typeface="Josefin Sans Regular"/>
              </a:endParaRPr>
            </a:p>
          </p:txBody>
        </p:sp>
        <p:sp>
          <p:nvSpPr>
            <p:cNvPr id="10" name="TextBox 10"/>
            <p:cNvSpPr txBox="1"/>
            <p:nvPr/>
          </p:nvSpPr>
          <p:spPr>
            <a:xfrm>
              <a:off x="0" y="900631"/>
              <a:ext cx="3279211" cy="529376"/>
            </a:xfrm>
            <a:prstGeom prst="rect">
              <a:avLst/>
            </a:prstGeom>
          </p:spPr>
          <p:txBody>
            <a:bodyPr lIns="0" tIns="0" rIns="0" bIns="0" rtlCol="0" anchor="t">
              <a:spAutoFit/>
            </a:bodyPr>
            <a:lstStyle/>
            <a:p>
              <a:pPr algn="ctr">
                <a:lnSpc>
                  <a:spcPts val="3359"/>
                </a:lnSpc>
              </a:pPr>
              <a:endParaRPr lang="en-US" sz="2400" dirty="0">
                <a:solidFill>
                  <a:srgbClr val="2B4B82"/>
                </a:solidFill>
                <a:latin typeface="Josefin Sans Bold Bold"/>
              </a:endParaRPr>
            </a:p>
          </p:txBody>
        </p:sp>
      </p:grpSp>
      <p:sp>
        <p:nvSpPr>
          <p:cNvPr id="12" name="TextBox 12"/>
          <p:cNvSpPr txBox="1"/>
          <p:nvPr/>
        </p:nvSpPr>
        <p:spPr>
          <a:xfrm>
            <a:off x="7819046" y="3315317"/>
            <a:ext cx="2689782" cy="2500685"/>
          </a:xfrm>
          <a:prstGeom prst="rect">
            <a:avLst/>
          </a:prstGeom>
        </p:spPr>
        <p:txBody>
          <a:bodyPr wrap="square" lIns="0" tIns="0" rIns="0" bIns="0" rtlCol="0" anchor="t">
            <a:spAutoFit/>
          </a:bodyPr>
          <a:lstStyle/>
          <a:p>
            <a:pPr algn="ctr">
              <a:lnSpc>
                <a:spcPts val="3919"/>
              </a:lnSpc>
            </a:pPr>
            <a:r>
              <a:rPr lang="en-US" sz="2799" spc="478" dirty="0">
                <a:solidFill>
                  <a:srgbClr val="2B4B82"/>
                </a:solidFill>
                <a:latin typeface="Josefin Sans Bold Bold"/>
              </a:rPr>
              <a:t>. </a:t>
            </a:r>
            <a:r>
              <a:rPr lang="en-US" sz="2799" spc="478" dirty="0" err="1">
                <a:solidFill>
                  <a:srgbClr val="2B4B82"/>
                </a:solidFill>
                <a:latin typeface="Josefin Sans Bold Bold"/>
              </a:rPr>
              <a:t>Phiên</a:t>
            </a:r>
            <a:r>
              <a:rPr lang="en-US" sz="2799" spc="478" dirty="0">
                <a:solidFill>
                  <a:srgbClr val="2B4B82"/>
                </a:solidFill>
                <a:latin typeface="Josefin Sans Bold Bold"/>
              </a:rPr>
              <a:t> </a:t>
            </a:r>
            <a:r>
              <a:rPr lang="en-US" sz="2799" spc="478" dirty="0" err="1">
                <a:solidFill>
                  <a:srgbClr val="2B4B82"/>
                </a:solidFill>
                <a:latin typeface="Josefin Sans Bold Bold"/>
              </a:rPr>
              <a:t>bản</a:t>
            </a:r>
            <a:r>
              <a:rPr lang="en-US" sz="2799" spc="478" dirty="0">
                <a:solidFill>
                  <a:srgbClr val="2B4B82"/>
                </a:solidFill>
                <a:latin typeface="Josefin Sans Bold Bold"/>
              </a:rPr>
              <a:t> 13, </a:t>
            </a:r>
            <a:r>
              <a:rPr lang="en-US" sz="2799" spc="478" dirty="0" err="1">
                <a:solidFill>
                  <a:srgbClr val="2B4B82"/>
                </a:solidFill>
                <a:latin typeface="Josefin Sans Bold Bold"/>
              </a:rPr>
              <a:t>bản</a:t>
            </a:r>
            <a:r>
              <a:rPr lang="en-US" sz="2799" spc="478" dirty="0">
                <a:solidFill>
                  <a:srgbClr val="2B4B82"/>
                </a:solidFill>
                <a:latin typeface="Josefin Sans Bold Bold"/>
              </a:rPr>
              <a:t> </a:t>
            </a:r>
            <a:r>
              <a:rPr lang="en-US" sz="2799" spc="478" dirty="0" err="1">
                <a:solidFill>
                  <a:srgbClr val="2B4B82"/>
                </a:solidFill>
                <a:latin typeface="Josefin Sans Bold Bold"/>
              </a:rPr>
              <a:t>phát</a:t>
            </a:r>
            <a:r>
              <a:rPr lang="en-US" sz="2799" spc="478" dirty="0">
                <a:solidFill>
                  <a:srgbClr val="2B4B82"/>
                </a:solidFill>
                <a:latin typeface="Josefin Sans Bold Bold"/>
              </a:rPr>
              <a:t> </a:t>
            </a:r>
            <a:r>
              <a:rPr lang="en-US" sz="2799" spc="478" dirty="0" err="1">
                <a:solidFill>
                  <a:srgbClr val="2B4B82"/>
                </a:solidFill>
                <a:latin typeface="Josefin Sans Bold Bold"/>
              </a:rPr>
              <a:t>hành</a:t>
            </a:r>
            <a:r>
              <a:rPr lang="en-US" sz="2799" spc="478" dirty="0">
                <a:solidFill>
                  <a:srgbClr val="2B4B82"/>
                </a:solidFill>
                <a:latin typeface="Josefin Sans Bold Bold"/>
              </a:rPr>
              <a:t> </a:t>
            </a:r>
            <a:r>
              <a:rPr lang="en-US" sz="2799" spc="478" dirty="0" err="1">
                <a:solidFill>
                  <a:srgbClr val="2B4B82"/>
                </a:solidFill>
                <a:latin typeface="Josefin Sans Bold Bold"/>
              </a:rPr>
              <a:t>công</a:t>
            </a:r>
            <a:r>
              <a:rPr lang="en-US" sz="2799" spc="478" dirty="0">
                <a:solidFill>
                  <a:srgbClr val="2B4B82"/>
                </a:solidFill>
                <a:latin typeface="Josefin Sans Bold Bold"/>
              </a:rPr>
              <a:t> </a:t>
            </a:r>
            <a:r>
              <a:rPr lang="en-US" sz="2799" spc="478" dirty="0" err="1">
                <a:solidFill>
                  <a:srgbClr val="2B4B82"/>
                </a:solidFill>
                <a:latin typeface="Josefin Sans Bold Bold"/>
              </a:rPr>
              <a:t>khai</a:t>
            </a:r>
            <a:r>
              <a:rPr lang="en-US" sz="2799" spc="478" dirty="0">
                <a:solidFill>
                  <a:srgbClr val="2B4B82"/>
                </a:solidFill>
                <a:latin typeface="Josefin Sans Bold Bold"/>
              </a:rPr>
              <a:t> </a:t>
            </a:r>
            <a:r>
              <a:rPr lang="en-US" sz="2799" spc="478" dirty="0" err="1">
                <a:solidFill>
                  <a:srgbClr val="2B4B82"/>
                </a:solidFill>
                <a:latin typeface="Josefin Sans Bold Bold"/>
              </a:rPr>
              <a:t>đầu</a:t>
            </a:r>
            <a:r>
              <a:rPr lang="en-US" sz="2799" spc="478" dirty="0">
                <a:solidFill>
                  <a:srgbClr val="2B4B82"/>
                </a:solidFill>
                <a:latin typeface="Josefin Sans Bold Bold"/>
              </a:rPr>
              <a:t> </a:t>
            </a:r>
            <a:r>
              <a:rPr lang="en-US" sz="2799" spc="478" dirty="0" err="1">
                <a:solidFill>
                  <a:srgbClr val="2B4B82"/>
                </a:solidFill>
                <a:latin typeface="Josefin Sans Bold Bold"/>
              </a:rPr>
              <a:t>tiên</a:t>
            </a:r>
            <a:endParaRPr lang="en-US" sz="2799" spc="478" dirty="0">
              <a:solidFill>
                <a:srgbClr val="2B4B82"/>
              </a:solidFill>
              <a:latin typeface="Josefin Sans Bold Bold"/>
            </a:endParaRPr>
          </a:p>
        </p:txBody>
      </p:sp>
      <p:sp>
        <p:nvSpPr>
          <p:cNvPr id="16" name="TextBox 16"/>
          <p:cNvSpPr txBox="1"/>
          <p:nvPr/>
        </p:nvSpPr>
        <p:spPr>
          <a:xfrm>
            <a:off x="11132193" y="3357350"/>
            <a:ext cx="2840224" cy="3000821"/>
          </a:xfrm>
          <a:prstGeom prst="rect">
            <a:avLst/>
          </a:prstGeom>
        </p:spPr>
        <p:txBody>
          <a:bodyPr wrap="square" lIns="0" tIns="0" rIns="0" bIns="0" rtlCol="0" anchor="t">
            <a:spAutoFit/>
          </a:bodyPr>
          <a:lstStyle/>
          <a:p>
            <a:pPr algn="ctr">
              <a:lnSpc>
                <a:spcPts val="3919"/>
              </a:lnSpc>
            </a:pPr>
            <a:r>
              <a:rPr lang="en-US" sz="2800" spc="478" dirty="0">
                <a:solidFill>
                  <a:srgbClr val="2B4B82"/>
                </a:solidFill>
                <a:latin typeface="Josefin Sans Bold Bold"/>
              </a:rPr>
              <a:t>Stefan </a:t>
            </a:r>
            <a:r>
              <a:rPr lang="en-US" sz="2800" spc="478" dirty="0" err="1">
                <a:solidFill>
                  <a:srgbClr val="2B4B82"/>
                </a:solidFill>
                <a:latin typeface="Josefin Sans Bold Bold"/>
              </a:rPr>
              <a:t>Monnier</a:t>
            </a:r>
            <a:r>
              <a:rPr lang="en-US" sz="2800" spc="478" dirty="0">
                <a:solidFill>
                  <a:srgbClr val="2B4B82"/>
                </a:solidFill>
                <a:latin typeface="Josefin Sans Bold Bold"/>
              </a:rPr>
              <a:t> </a:t>
            </a:r>
            <a:r>
              <a:rPr lang="en-US" sz="2800" spc="478" dirty="0" err="1">
                <a:solidFill>
                  <a:srgbClr val="2B4B82"/>
                </a:solidFill>
                <a:latin typeface="Josefin Sans Bold Bold"/>
              </a:rPr>
              <a:t>và</a:t>
            </a:r>
            <a:r>
              <a:rPr lang="en-US" sz="2800" spc="478" dirty="0">
                <a:solidFill>
                  <a:srgbClr val="2B4B82"/>
                </a:solidFill>
                <a:latin typeface="Josefin Sans Bold Bold"/>
              </a:rPr>
              <a:t> Chong </a:t>
            </a:r>
            <a:r>
              <a:rPr lang="en-US" sz="2800" spc="478" dirty="0" err="1">
                <a:solidFill>
                  <a:srgbClr val="2B4B82"/>
                </a:solidFill>
                <a:latin typeface="Josefin Sans Bold Bold"/>
              </a:rPr>
              <a:t>Yidong</a:t>
            </a:r>
            <a:r>
              <a:rPr lang="en-US" sz="2800" spc="478" dirty="0">
                <a:solidFill>
                  <a:srgbClr val="2B4B82"/>
                </a:solidFill>
                <a:latin typeface="Josefin Sans Bold Bold"/>
              </a:rPr>
              <a:t> </a:t>
            </a:r>
            <a:r>
              <a:rPr lang="en-US" sz="2800" spc="478" dirty="0" err="1">
                <a:solidFill>
                  <a:srgbClr val="2B4B82"/>
                </a:solidFill>
                <a:latin typeface="Josefin Sans Bold Bold"/>
              </a:rPr>
              <a:t>đã</a:t>
            </a:r>
            <a:r>
              <a:rPr lang="en-US" sz="2800" spc="478" dirty="0">
                <a:solidFill>
                  <a:srgbClr val="2B4B82"/>
                </a:solidFill>
                <a:latin typeface="Josefin Sans Bold Bold"/>
              </a:rPr>
              <a:t> </a:t>
            </a:r>
            <a:r>
              <a:rPr lang="en-US" sz="2800" spc="478" dirty="0" err="1">
                <a:solidFill>
                  <a:srgbClr val="2B4B82"/>
                </a:solidFill>
                <a:latin typeface="Josefin Sans Bold Bold"/>
              </a:rPr>
              <a:t>giám</a:t>
            </a:r>
            <a:r>
              <a:rPr lang="en-US" sz="2800" spc="478" dirty="0">
                <a:solidFill>
                  <a:srgbClr val="2B4B82"/>
                </a:solidFill>
                <a:latin typeface="Josefin Sans Bold Bold"/>
              </a:rPr>
              <a:t> </a:t>
            </a:r>
            <a:r>
              <a:rPr lang="en-US" sz="2800" spc="478" dirty="0" err="1">
                <a:solidFill>
                  <a:srgbClr val="2B4B82"/>
                </a:solidFill>
                <a:latin typeface="Josefin Sans Bold Bold"/>
              </a:rPr>
              <a:t>sát</a:t>
            </a:r>
            <a:r>
              <a:rPr lang="en-US" sz="2800" spc="478" dirty="0">
                <a:solidFill>
                  <a:srgbClr val="2B4B82"/>
                </a:solidFill>
                <a:latin typeface="Josefin Sans Bold Bold"/>
              </a:rPr>
              <a:t> </a:t>
            </a:r>
            <a:r>
              <a:rPr lang="en-US" sz="2800" spc="478" dirty="0" err="1">
                <a:solidFill>
                  <a:srgbClr val="2B4B82"/>
                </a:solidFill>
                <a:latin typeface="Josefin Sans Bold Bold"/>
              </a:rPr>
              <a:t>việc</a:t>
            </a:r>
            <a:r>
              <a:rPr lang="en-US" sz="2800" spc="478" dirty="0">
                <a:solidFill>
                  <a:srgbClr val="2B4B82"/>
                </a:solidFill>
                <a:latin typeface="Josefin Sans Bold Bold"/>
              </a:rPr>
              <a:t> </a:t>
            </a:r>
            <a:r>
              <a:rPr lang="en-US" sz="2800" spc="478" dirty="0" err="1">
                <a:solidFill>
                  <a:srgbClr val="2B4B82"/>
                </a:solidFill>
                <a:latin typeface="Josefin Sans Bold Bold"/>
              </a:rPr>
              <a:t>bảo</a:t>
            </a:r>
            <a:r>
              <a:rPr lang="en-US" sz="2800" spc="478" dirty="0">
                <a:solidFill>
                  <a:srgbClr val="2B4B82"/>
                </a:solidFill>
                <a:latin typeface="Josefin Sans Bold Bold"/>
              </a:rPr>
              <a:t> </a:t>
            </a:r>
            <a:r>
              <a:rPr lang="en-US" sz="2800" spc="478" dirty="0" err="1">
                <a:solidFill>
                  <a:srgbClr val="2B4B82"/>
                </a:solidFill>
                <a:latin typeface="Josefin Sans Bold Bold"/>
              </a:rPr>
              <a:t>trì</a:t>
            </a:r>
            <a:r>
              <a:rPr lang="en-US" sz="2800" spc="478" dirty="0">
                <a:solidFill>
                  <a:srgbClr val="2B4B82"/>
                </a:solidFill>
                <a:latin typeface="Josefin Sans Bold Bold"/>
              </a:rPr>
              <a:t> </a:t>
            </a:r>
          </a:p>
        </p:txBody>
      </p:sp>
      <p:sp>
        <p:nvSpPr>
          <p:cNvPr id="20" name="TextBox 20"/>
          <p:cNvSpPr txBox="1"/>
          <p:nvPr/>
        </p:nvSpPr>
        <p:spPr>
          <a:xfrm>
            <a:off x="14738447" y="3315317"/>
            <a:ext cx="2895600" cy="3000821"/>
          </a:xfrm>
          <a:prstGeom prst="rect">
            <a:avLst/>
          </a:prstGeom>
        </p:spPr>
        <p:txBody>
          <a:bodyPr wrap="square" lIns="0" tIns="0" rIns="0" bIns="0" rtlCol="0" anchor="t">
            <a:spAutoFit/>
          </a:bodyPr>
          <a:lstStyle/>
          <a:p>
            <a:pPr algn="ctr">
              <a:lnSpc>
                <a:spcPts val="3919"/>
              </a:lnSpc>
            </a:pPr>
            <a:r>
              <a:rPr lang="vi-VN" sz="2799" spc="478" dirty="0">
                <a:solidFill>
                  <a:srgbClr val="2B4B82"/>
                </a:solidFill>
                <a:latin typeface="Josefin Sans Bold Bold"/>
              </a:rPr>
              <a:t>Người đóng góp lâu năm John Wiegley được công bố là người </a:t>
            </a:r>
            <a:r>
              <a:rPr lang="vi-VN" sz="2799" spc="478" dirty="0" smtClean="0">
                <a:solidFill>
                  <a:srgbClr val="2B4B82"/>
                </a:solidFill>
                <a:latin typeface="Josefin Sans Bold Bold"/>
              </a:rPr>
              <a:t>bảo trì mới.</a:t>
            </a:r>
            <a:endParaRPr lang="en-US" sz="2799" spc="478" dirty="0">
              <a:solidFill>
                <a:srgbClr val="2B4B82"/>
              </a:solidFill>
              <a:latin typeface="Josefin Sans Bold Bold"/>
            </a:endParaRPr>
          </a:p>
        </p:txBody>
      </p:sp>
      <p:grpSp>
        <p:nvGrpSpPr>
          <p:cNvPr id="23" name="Group 23"/>
          <p:cNvGrpSpPr/>
          <p:nvPr/>
        </p:nvGrpSpPr>
        <p:grpSpPr>
          <a:xfrm>
            <a:off x="1517003" y="2383301"/>
            <a:ext cx="13987961" cy="666336"/>
            <a:chOff x="-759460" y="-232303"/>
            <a:chExt cx="18650615" cy="888448"/>
          </a:xfrm>
        </p:grpSpPr>
        <p:sp>
          <p:nvSpPr>
            <p:cNvPr id="24" name="TextBox 24"/>
            <p:cNvSpPr txBox="1"/>
            <p:nvPr/>
          </p:nvSpPr>
          <p:spPr>
            <a:xfrm>
              <a:off x="-759460" y="-232303"/>
              <a:ext cx="1711652" cy="888448"/>
            </a:xfrm>
            <a:prstGeom prst="rect">
              <a:avLst/>
            </a:prstGeom>
          </p:spPr>
          <p:txBody>
            <a:bodyPr wrap="square" lIns="0" tIns="0" rIns="0" bIns="0" rtlCol="0" anchor="t">
              <a:spAutoFit/>
            </a:bodyPr>
            <a:lstStyle/>
            <a:p>
              <a:pPr algn="ctr">
                <a:lnSpc>
                  <a:spcPts val="6160"/>
                </a:lnSpc>
              </a:pPr>
              <a:r>
                <a:rPr lang="en-US" sz="2400" spc="752" dirty="0" smtClean="0">
                  <a:solidFill>
                    <a:srgbClr val="2B4B82"/>
                  </a:solidFill>
                  <a:latin typeface="Josefin Sans Bold Bold"/>
                </a:rPr>
                <a:t>1976</a:t>
              </a:r>
              <a:endParaRPr lang="en-US" sz="2400" spc="752" dirty="0">
                <a:solidFill>
                  <a:srgbClr val="2B4B82"/>
                </a:solidFill>
                <a:latin typeface="Josefin Sans Bold Bold"/>
              </a:endParaRPr>
            </a:p>
          </p:txBody>
        </p:sp>
        <p:sp>
          <p:nvSpPr>
            <p:cNvPr id="29" name="AutoShape 29"/>
            <p:cNvSpPr/>
            <p:nvPr/>
          </p:nvSpPr>
          <p:spPr>
            <a:xfrm flipV="1">
              <a:off x="804493" y="382693"/>
              <a:ext cx="3063548" cy="12700"/>
            </a:xfrm>
            <a:prstGeom prst="line">
              <a:avLst/>
            </a:prstGeom>
            <a:ln w="38100" cap="flat">
              <a:solidFill>
                <a:srgbClr val="2B4B82"/>
              </a:solidFill>
              <a:prstDash val="solid"/>
              <a:headEnd type="none" w="sm" len="sm"/>
              <a:tailEnd type="none" w="sm" len="sm"/>
            </a:ln>
          </p:spPr>
        </p:sp>
        <p:sp>
          <p:nvSpPr>
            <p:cNvPr id="30" name="AutoShape 30"/>
            <p:cNvSpPr/>
            <p:nvPr/>
          </p:nvSpPr>
          <p:spPr>
            <a:xfrm flipV="1">
              <a:off x="5657025" y="382692"/>
              <a:ext cx="2794060" cy="12699"/>
            </a:xfrm>
            <a:prstGeom prst="line">
              <a:avLst/>
            </a:prstGeom>
            <a:ln w="38100" cap="flat">
              <a:solidFill>
                <a:srgbClr val="2B4B82"/>
              </a:solidFill>
              <a:prstDash val="solid"/>
              <a:headEnd type="none" w="sm" len="sm"/>
              <a:tailEnd type="none" w="sm" len="sm"/>
            </a:ln>
          </p:spPr>
        </p:sp>
        <p:sp>
          <p:nvSpPr>
            <p:cNvPr id="31" name="AutoShape 31"/>
            <p:cNvSpPr/>
            <p:nvPr/>
          </p:nvSpPr>
          <p:spPr>
            <a:xfrm flipV="1">
              <a:off x="10448285" y="382692"/>
              <a:ext cx="2659037" cy="12697"/>
            </a:xfrm>
            <a:prstGeom prst="line">
              <a:avLst/>
            </a:prstGeom>
            <a:ln w="38100" cap="flat">
              <a:solidFill>
                <a:srgbClr val="2B4B82"/>
              </a:solidFill>
              <a:prstDash val="solid"/>
              <a:headEnd type="none" w="sm" len="sm"/>
              <a:tailEnd type="none" w="sm" len="sm"/>
            </a:ln>
          </p:spPr>
        </p:sp>
        <p:sp>
          <p:nvSpPr>
            <p:cNvPr id="32" name="AutoShape 32"/>
            <p:cNvSpPr/>
            <p:nvPr/>
          </p:nvSpPr>
          <p:spPr>
            <a:xfrm>
              <a:off x="14782652" y="382692"/>
              <a:ext cx="3108503" cy="1"/>
            </a:xfrm>
            <a:prstGeom prst="line">
              <a:avLst/>
            </a:prstGeom>
            <a:ln w="38100" cap="flat">
              <a:solidFill>
                <a:srgbClr val="2B4B82"/>
              </a:solidFill>
              <a:prstDash val="solid"/>
              <a:headEnd type="none" w="sm" len="sm"/>
              <a:tailEnd type="none" w="sm" len="sm"/>
            </a:ln>
          </p:spPr>
        </p:sp>
      </p:grpSp>
      <p:sp>
        <p:nvSpPr>
          <p:cNvPr id="34" name="TextBox 24"/>
          <p:cNvSpPr txBox="1"/>
          <p:nvPr/>
        </p:nvSpPr>
        <p:spPr>
          <a:xfrm>
            <a:off x="5059249" y="2383301"/>
            <a:ext cx="1283739" cy="666336"/>
          </a:xfrm>
          <a:prstGeom prst="rect">
            <a:avLst/>
          </a:prstGeom>
        </p:spPr>
        <p:txBody>
          <a:bodyPr wrap="square" lIns="0" tIns="0" rIns="0" bIns="0" rtlCol="0" anchor="t">
            <a:spAutoFit/>
          </a:bodyPr>
          <a:lstStyle/>
          <a:p>
            <a:pPr algn="ctr">
              <a:lnSpc>
                <a:spcPts val="6160"/>
              </a:lnSpc>
            </a:pPr>
            <a:r>
              <a:rPr lang="en-US" sz="2400" spc="752" dirty="0" smtClean="0">
                <a:solidFill>
                  <a:srgbClr val="2B4B82"/>
                </a:solidFill>
                <a:latin typeface="Josefin Sans Bold Bold"/>
              </a:rPr>
              <a:t>1984</a:t>
            </a:r>
            <a:endParaRPr lang="en-US" sz="2400" spc="752" dirty="0">
              <a:solidFill>
                <a:srgbClr val="2B4B82"/>
              </a:solidFill>
              <a:latin typeface="Josefin Sans Bold Bold"/>
            </a:endParaRPr>
          </a:p>
        </p:txBody>
      </p:sp>
      <p:sp>
        <p:nvSpPr>
          <p:cNvPr id="36" name="Rectangle 35"/>
          <p:cNvSpPr/>
          <p:nvPr/>
        </p:nvSpPr>
        <p:spPr>
          <a:xfrm>
            <a:off x="8535688" y="2290968"/>
            <a:ext cx="1256498" cy="758669"/>
          </a:xfrm>
          <a:prstGeom prst="rect">
            <a:avLst/>
          </a:prstGeom>
        </p:spPr>
        <p:txBody>
          <a:bodyPr wrap="none">
            <a:spAutoFit/>
          </a:bodyPr>
          <a:lstStyle/>
          <a:p>
            <a:pPr algn="ctr">
              <a:lnSpc>
                <a:spcPts val="6160"/>
              </a:lnSpc>
            </a:pPr>
            <a:r>
              <a:rPr lang="en-US" sz="2400" spc="752" dirty="0" smtClean="0">
                <a:solidFill>
                  <a:srgbClr val="2B4B82"/>
                </a:solidFill>
                <a:latin typeface="Josefin Sans Bold Bold"/>
              </a:rPr>
              <a:t>1985</a:t>
            </a:r>
            <a:endParaRPr lang="en-US" sz="2400" spc="752" dirty="0">
              <a:solidFill>
                <a:srgbClr val="2B4B82"/>
              </a:solidFill>
              <a:latin typeface="Josefin Sans Bold Bold"/>
            </a:endParaRPr>
          </a:p>
        </p:txBody>
      </p:sp>
      <p:sp>
        <p:nvSpPr>
          <p:cNvPr id="37" name="Rectangle 36"/>
          <p:cNvSpPr/>
          <p:nvPr/>
        </p:nvSpPr>
        <p:spPr>
          <a:xfrm>
            <a:off x="11898691" y="2290968"/>
            <a:ext cx="1256498" cy="758669"/>
          </a:xfrm>
          <a:prstGeom prst="rect">
            <a:avLst/>
          </a:prstGeom>
        </p:spPr>
        <p:txBody>
          <a:bodyPr wrap="none">
            <a:spAutoFit/>
          </a:bodyPr>
          <a:lstStyle/>
          <a:p>
            <a:pPr algn="ctr">
              <a:lnSpc>
                <a:spcPts val="6160"/>
              </a:lnSpc>
            </a:pPr>
            <a:r>
              <a:rPr lang="en-US" sz="2400" spc="752" dirty="0" smtClean="0">
                <a:solidFill>
                  <a:srgbClr val="2B4B82"/>
                </a:solidFill>
                <a:latin typeface="Josefin Sans Bold Bold"/>
              </a:rPr>
              <a:t>2008</a:t>
            </a:r>
            <a:endParaRPr lang="en-US" sz="2400" spc="752" dirty="0">
              <a:solidFill>
                <a:srgbClr val="2B4B82"/>
              </a:solidFill>
              <a:latin typeface="Josefin Sans Bold Bold"/>
            </a:endParaRPr>
          </a:p>
        </p:txBody>
      </p:sp>
      <p:sp>
        <p:nvSpPr>
          <p:cNvPr id="40" name="Rectangle 39"/>
          <p:cNvSpPr/>
          <p:nvPr/>
        </p:nvSpPr>
        <p:spPr>
          <a:xfrm>
            <a:off x="15557998" y="2290967"/>
            <a:ext cx="1256498" cy="758669"/>
          </a:xfrm>
          <a:prstGeom prst="rect">
            <a:avLst/>
          </a:prstGeom>
        </p:spPr>
        <p:txBody>
          <a:bodyPr wrap="none">
            <a:spAutoFit/>
          </a:bodyPr>
          <a:lstStyle/>
          <a:p>
            <a:pPr algn="ctr">
              <a:lnSpc>
                <a:spcPts val="6160"/>
              </a:lnSpc>
            </a:pPr>
            <a:r>
              <a:rPr lang="en-US" sz="2400" spc="752" dirty="0" smtClean="0">
                <a:solidFill>
                  <a:srgbClr val="2B4B82"/>
                </a:solidFill>
                <a:latin typeface="Josefin Sans Bold Bold"/>
              </a:rPr>
              <a:t>2015</a:t>
            </a:r>
            <a:endParaRPr lang="en-US" sz="2400" spc="752" dirty="0">
              <a:solidFill>
                <a:srgbClr val="2B4B82"/>
              </a:solidFill>
              <a:latin typeface="Josefin Sans Bold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2000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0-#ppt_w/2"/>
                                              </p:val>
                                            </p:tav>
                                            <p:tav tm="100000">
                                              <p:val>
                                                <p:strVal val="#ppt_x"/>
                                              </p:val>
                                            </p:tav>
                                          </p:tavLst>
                                        </p:anim>
                                        <p:anim calcmode="lin" valueType="num">
                                          <p:cBhvr additive="base">
                                            <p:cTn id="1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14:presetBounceEnd="40000">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14:bounceEnd="40000">
                                          <p:cBhvr additive="base">
                                            <p:cTn id="25" dur="5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2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14:presetBounceEnd="40000">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14:bounceEnd="40000">
                                          <p:cBhvr additive="base">
                                            <p:cTn id="38" dur="500" fill="hold"/>
                                            <p:tgtEl>
                                              <p:spTgt spid="36"/>
                                            </p:tgtEl>
                                            <p:attrNameLst>
                                              <p:attrName>ppt_x</p:attrName>
                                            </p:attrNameLst>
                                          </p:cBhvr>
                                          <p:tavLst>
                                            <p:tav tm="0">
                                              <p:val>
                                                <p:strVal val="#ppt_x"/>
                                              </p:val>
                                            </p:tav>
                                            <p:tav tm="100000">
                                              <p:val>
                                                <p:strVal val="#ppt_x"/>
                                              </p:val>
                                            </p:tav>
                                          </p:tavLst>
                                        </p:anim>
                                        <p:anim calcmode="lin" valueType="num" p14:bounceEnd="40000">
                                          <p:cBhvr additive="base">
                                            <p:cTn id="39"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14:presetBounceEnd="40000">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14:bounceEnd="40000">
                                          <p:cBhvr additive="base">
                                            <p:cTn id="64" dur="500" fill="hold"/>
                                            <p:tgtEl>
                                              <p:spTgt spid="40"/>
                                            </p:tgtEl>
                                            <p:attrNameLst>
                                              <p:attrName>ppt_x</p:attrName>
                                            </p:attrNameLst>
                                          </p:cBhvr>
                                          <p:tavLst>
                                            <p:tav tm="0">
                                              <p:val>
                                                <p:strVal val="#ppt_x"/>
                                              </p:val>
                                            </p:tav>
                                            <p:tav tm="100000">
                                              <p:val>
                                                <p:strVal val="#ppt_x"/>
                                              </p:val>
                                            </p:tav>
                                          </p:tavLst>
                                        </p:anim>
                                        <p:anim calcmode="lin" valueType="num" p14:bounceEnd="40000">
                                          <p:cBhvr additive="base">
                                            <p:cTn id="65"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6" grpId="0"/>
          <p:bldP spid="20" grpId="0"/>
          <p:bldP spid="34" grpId="0"/>
          <p:bldP spid="36" grpId="0"/>
          <p:bldP spid="37" grpId="0"/>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2000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0-#ppt_w/2"/>
                                              </p:val>
                                            </p:tav>
                                            <p:tav tm="100000">
                                              <p:val>
                                                <p:strVal val="#ppt_x"/>
                                              </p:val>
                                            </p:tav>
                                          </p:tavLst>
                                        </p:anim>
                                        <p:anim calcmode="lin" valueType="num">
                                          <p:cBhvr additive="base">
                                            <p:cTn id="1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ppt_x"/>
                                              </p:val>
                                            </p:tav>
                                            <p:tav tm="100000">
                                              <p:val>
                                                <p:strVal val="#ppt_x"/>
                                              </p:val>
                                            </p:tav>
                                          </p:tavLst>
                                        </p:anim>
                                        <p:anim calcmode="lin" valueType="num">
                                          <p:cBhvr additive="base">
                                            <p:cTn id="39"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cBhvr additive="base">
                                            <p:cTn id="64" dur="500" fill="hold"/>
                                            <p:tgtEl>
                                              <p:spTgt spid="40"/>
                                            </p:tgtEl>
                                            <p:attrNameLst>
                                              <p:attrName>ppt_x</p:attrName>
                                            </p:attrNameLst>
                                          </p:cBhvr>
                                          <p:tavLst>
                                            <p:tav tm="0">
                                              <p:val>
                                                <p:strVal val="#ppt_x"/>
                                              </p:val>
                                            </p:tav>
                                            <p:tav tm="100000">
                                              <p:val>
                                                <p:strVal val="#ppt_x"/>
                                              </p:val>
                                            </p:tav>
                                          </p:tavLst>
                                        </p:anim>
                                        <p:anim calcmode="lin" valueType="num">
                                          <p:cBhvr additive="base">
                                            <p:cTn id="65"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6" grpId="0"/>
          <p:bldP spid="20" grpId="0"/>
          <p:bldP spid="34" grpId="0"/>
          <p:bldP spid="36" grpId="0"/>
          <p:bldP spid="37" grpId="0"/>
          <p:bldP spid="4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677578" y="1882899"/>
            <a:ext cx="8305800" cy="8110367"/>
            <a:chOff x="-811592" y="-1149254"/>
            <a:chExt cx="11074400" cy="10813825"/>
          </a:xfrm>
        </p:grpSpPr>
        <p:sp>
          <p:nvSpPr>
            <p:cNvPr id="3" name="TextBox 3"/>
            <p:cNvSpPr txBox="1"/>
            <p:nvPr/>
          </p:nvSpPr>
          <p:spPr>
            <a:xfrm>
              <a:off x="-408613" y="-1149254"/>
              <a:ext cx="9350621" cy="1316600"/>
            </a:xfrm>
            <a:prstGeom prst="rect">
              <a:avLst/>
            </a:prstGeom>
          </p:spPr>
          <p:txBody>
            <a:bodyPr wrap="square" lIns="0" tIns="0" rIns="0" bIns="0" rtlCol="0" anchor="t">
              <a:spAutoFit/>
            </a:bodyPr>
            <a:lstStyle/>
            <a:p>
              <a:pPr>
                <a:lnSpc>
                  <a:spcPts val="7680"/>
                </a:lnSpc>
              </a:pPr>
              <a:r>
                <a:rPr lang="en-US" sz="6400" dirty="0" err="1" smtClean="0">
                  <a:solidFill>
                    <a:srgbClr val="2B4B82"/>
                  </a:solidFill>
                  <a:latin typeface="Josefin Sans Bold Bold"/>
                </a:rPr>
                <a:t>Phần</a:t>
              </a:r>
              <a:r>
                <a:rPr lang="en-US" sz="6400" dirty="0" smtClean="0">
                  <a:solidFill>
                    <a:srgbClr val="2B4B82"/>
                  </a:solidFill>
                  <a:latin typeface="Josefin Sans Bold Bold"/>
                </a:rPr>
                <a:t> II: </a:t>
              </a:r>
              <a:r>
                <a:rPr lang="en-US" sz="6400" dirty="0" err="1" smtClean="0">
                  <a:solidFill>
                    <a:srgbClr val="2B4B82"/>
                  </a:solidFill>
                  <a:latin typeface="Josefin Sans Bold Bold"/>
                </a:rPr>
                <a:t>Giấy</a:t>
              </a:r>
              <a:r>
                <a:rPr lang="en-US" sz="6400" dirty="0" smtClean="0">
                  <a:solidFill>
                    <a:srgbClr val="2B4B82"/>
                  </a:solidFill>
                  <a:latin typeface="Josefin Sans Bold Bold"/>
                </a:rPr>
                <a:t> </a:t>
              </a:r>
              <a:r>
                <a:rPr lang="en-US" sz="6400" dirty="0" err="1" smtClean="0">
                  <a:solidFill>
                    <a:srgbClr val="2B4B82"/>
                  </a:solidFill>
                  <a:latin typeface="Josefin Sans Bold Bold"/>
                </a:rPr>
                <a:t>phép</a:t>
              </a:r>
              <a:endParaRPr lang="en-US" sz="6400" dirty="0">
                <a:solidFill>
                  <a:srgbClr val="2B4B82"/>
                </a:solidFill>
                <a:latin typeface="Josefin Sans Bold Bold"/>
              </a:endParaRPr>
            </a:p>
          </p:txBody>
        </p:sp>
        <p:sp>
          <p:nvSpPr>
            <p:cNvPr id="4" name="TextBox 4"/>
            <p:cNvSpPr txBox="1"/>
            <p:nvPr/>
          </p:nvSpPr>
          <p:spPr>
            <a:xfrm>
              <a:off x="-811592" y="465469"/>
              <a:ext cx="11074400" cy="9199102"/>
            </a:xfrm>
            <a:prstGeom prst="rect">
              <a:avLst/>
            </a:prstGeom>
          </p:spPr>
          <p:txBody>
            <a:bodyPr wrap="square" lIns="0" tIns="0" rIns="0" bIns="0" rtlCol="0" anchor="t">
              <a:spAutoFit/>
            </a:bodyPr>
            <a:lstStyle/>
            <a:p>
              <a:pPr marL="518160" lvl="1" indent="-259080">
                <a:lnSpc>
                  <a:spcPct val="150000"/>
                </a:lnSpc>
                <a:buFont typeface="Arial"/>
                <a:buChar char="•"/>
              </a:pPr>
              <a:r>
                <a:rPr lang="en-US" sz="2800" dirty="0" smtClean="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Các</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điều</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khoản</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của</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Giấy</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phép</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Công</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cộng</a:t>
              </a:r>
              <a:r>
                <a:rPr lang="en-US" sz="2800" dirty="0">
                  <a:solidFill>
                    <a:srgbClr val="2B4B82"/>
                  </a:solidFill>
                  <a:latin typeface="Gadugi" panose="020B0502040204020203" pitchFamily="34" charset="0"/>
                  <a:ea typeface="Gadugi" panose="020B0502040204020203" pitchFamily="34" charset="0"/>
                </a:rPr>
                <a:t> GNU (GPL) </a:t>
              </a:r>
              <a:r>
                <a:rPr lang="en-US" sz="2800" dirty="0" err="1">
                  <a:solidFill>
                    <a:srgbClr val="2B4B82"/>
                  </a:solidFill>
                  <a:latin typeface="Gadugi" panose="020B0502040204020203" pitchFamily="34" charset="0"/>
                  <a:ea typeface="Gadugi" panose="020B0502040204020203" pitchFamily="34" charset="0"/>
                </a:rPr>
                <a:t>nêu</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rõ</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rằng</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mã</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nguồn</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Emacs</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bao</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gồm</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cả</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thành</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phần</a:t>
              </a:r>
              <a:r>
                <a:rPr lang="en-US" sz="2800" dirty="0">
                  <a:solidFill>
                    <a:srgbClr val="2B4B82"/>
                  </a:solidFill>
                  <a:latin typeface="Gadugi" panose="020B0502040204020203" pitchFamily="34" charset="0"/>
                  <a:ea typeface="Gadugi" panose="020B0502040204020203" pitchFamily="34" charset="0"/>
                </a:rPr>
                <a:t> C </a:t>
              </a:r>
              <a:r>
                <a:rPr lang="en-US" sz="2800" dirty="0" err="1">
                  <a:solidFill>
                    <a:srgbClr val="2B4B82"/>
                  </a:solidFill>
                  <a:latin typeface="Gadugi" panose="020B0502040204020203" pitchFamily="34" charset="0"/>
                  <a:ea typeface="Gadugi" panose="020B0502040204020203" pitchFamily="34" charset="0"/>
                </a:rPr>
                <a:t>và</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Emacs</a:t>
              </a:r>
              <a:r>
                <a:rPr lang="en-US" sz="2800" dirty="0">
                  <a:solidFill>
                    <a:srgbClr val="2B4B82"/>
                  </a:solidFill>
                  <a:latin typeface="Gadugi" panose="020B0502040204020203" pitchFamily="34" charset="0"/>
                  <a:ea typeface="Gadugi" panose="020B0502040204020203" pitchFamily="34" charset="0"/>
                </a:rPr>
                <a:t> Lisp, </a:t>
              </a:r>
              <a:r>
                <a:rPr lang="en-US" sz="2800" dirty="0" err="1">
                  <a:solidFill>
                    <a:srgbClr val="2B4B82"/>
                  </a:solidFill>
                  <a:latin typeface="Gadugi" panose="020B0502040204020203" pitchFamily="34" charset="0"/>
                  <a:ea typeface="Gadugi" panose="020B0502040204020203" pitchFamily="34" charset="0"/>
                </a:rPr>
                <a:t>có</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sẵn</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miễn</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phí</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để</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kiểm</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tra</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sửa</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đổi</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và</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phân</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phối</a:t>
              </a:r>
              <a:r>
                <a:rPr lang="en-US" sz="2800" dirty="0">
                  <a:solidFill>
                    <a:srgbClr val="2B4B82"/>
                  </a:solidFill>
                  <a:latin typeface="Gadugi" panose="020B0502040204020203" pitchFamily="34" charset="0"/>
                  <a:ea typeface="Gadugi" panose="020B0502040204020203" pitchFamily="34" charset="0"/>
                </a:rPr>
                <a:t> </a:t>
              </a:r>
              <a:r>
                <a:rPr lang="en-US" sz="2800" dirty="0" err="1">
                  <a:solidFill>
                    <a:srgbClr val="2B4B82"/>
                  </a:solidFill>
                  <a:latin typeface="Gadugi" panose="020B0502040204020203" pitchFamily="34" charset="0"/>
                  <a:ea typeface="Gadugi" panose="020B0502040204020203" pitchFamily="34" charset="0"/>
                </a:rPr>
                <a:t>lại</a:t>
              </a:r>
              <a:r>
                <a:rPr lang="en-US" sz="2800" dirty="0" smtClean="0">
                  <a:solidFill>
                    <a:srgbClr val="2B4B82"/>
                  </a:solidFill>
                  <a:latin typeface="Gadugi" panose="020B0502040204020203" pitchFamily="34" charset="0"/>
                  <a:ea typeface="Gadugi" panose="020B0502040204020203" pitchFamily="34" charset="0"/>
                </a:rPr>
                <a:t>.</a:t>
              </a:r>
            </a:p>
            <a:p>
              <a:pPr marL="518160" lvl="1" indent="-259080">
                <a:lnSpc>
                  <a:spcPct val="150000"/>
                </a:lnSpc>
                <a:buFont typeface="Arial"/>
                <a:buChar char="•"/>
              </a:pPr>
              <a:r>
                <a:rPr lang="vi-VN" sz="2800" dirty="0" smtClean="0">
                  <a:solidFill>
                    <a:srgbClr val="2B4B82"/>
                  </a:solidFill>
                  <a:latin typeface="Gadugi" panose="020B0502040204020203" pitchFamily="34" charset="0"/>
                  <a:ea typeface="Gadugi" panose="020B0502040204020203" pitchFamily="34" charset="0"/>
                </a:rPr>
                <a:t>GNU Emacs vẫn </a:t>
              </a:r>
              <a:r>
                <a:rPr lang="vi-VN" sz="2800" dirty="0">
                  <a:solidFill>
                    <a:srgbClr val="2B4B82"/>
                  </a:solidFill>
                  <a:latin typeface="Gadugi" panose="020B0502040204020203" pitchFamily="34" charset="0"/>
                  <a:ea typeface="Gadugi" panose="020B0502040204020203" pitchFamily="34" charset="0"/>
                </a:rPr>
                <a:t>có chính sách chỉ chấp nhận các đóng góp mã đáng kể nếu chủ bản quyền thực hiện tuyên bố từ chối trách nhiệm phù hợp hoặc chuyển nhượng quyền lợi bản quyền của họ cho Tổ chức Phần mềm Tự do .</a:t>
              </a:r>
              <a:endParaRPr lang="en-US" sz="2800" dirty="0" smtClean="0">
                <a:solidFill>
                  <a:srgbClr val="2B4B82"/>
                </a:solidFill>
                <a:latin typeface="Gadugi" panose="020B0502040204020203" pitchFamily="34" charset="0"/>
                <a:ea typeface="Gadugi" panose="020B0502040204020203" pitchFamily="34" charset="0"/>
              </a:endParaRPr>
            </a:p>
            <a:p>
              <a:pPr marL="518160" lvl="1" indent="-259080">
                <a:lnSpc>
                  <a:spcPct val="150000"/>
                </a:lnSpc>
                <a:buFont typeface="Arial"/>
                <a:buChar char="•"/>
              </a:pPr>
              <a:endParaRPr lang="vi-VN" sz="2800" dirty="0" smtClean="0">
                <a:solidFill>
                  <a:srgbClr val="2B4B82"/>
                </a:solidFill>
                <a:ea typeface="Gadugi" panose="020B0502040204020203" pitchFamily="34" charset="0"/>
              </a:endParaRPr>
            </a:p>
            <a:p>
              <a:pPr marL="518160" lvl="1" indent="-259080">
                <a:lnSpc>
                  <a:spcPts val="3359"/>
                </a:lnSpc>
                <a:buFont typeface="Arial"/>
                <a:buChar char="•"/>
              </a:pPr>
              <a:endParaRPr lang="en-US" sz="2800" dirty="0">
                <a:solidFill>
                  <a:srgbClr val="2B4B82"/>
                </a:solidFill>
                <a:latin typeface="Gadugi" panose="020B0502040204020203" pitchFamily="34" charset="0"/>
                <a:ea typeface="Gadugi" panose="020B0502040204020203" pitchFamily="34" charset="0"/>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4994246" y="-3759204"/>
            <a:ext cx="5357753" cy="5591583"/>
          </a:xfrm>
          <a:prstGeom prst="rect">
            <a:avLst/>
          </a:prstGeom>
        </p:spPr>
      </p:pic>
      <p:pic>
        <p:nvPicPr>
          <p:cNvPr id="12" name="Picture 11"/>
          <p:cNvPicPr>
            <a:picLocks noChangeAspect="1"/>
          </p:cNvPicPr>
          <p:nvPr/>
        </p:nvPicPr>
        <p:blipFill>
          <a:blip r:embed="rId10"/>
          <a:stretch>
            <a:fillRect/>
          </a:stretch>
        </p:blipFill>
        <p:spPr>
          <a:xfrm>
            <a:off x="9753600" y="1878641"/>
            <a:ext cx="7593714" cy="708234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80000" fill="hold" nodeType="clickEffect" p14:presetBounceEnd="80000">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14:bounceEnd="80000">
                                          <p:cBhvr additive="base">
                                            <p:cTn id="25" dur="500" fill="hold"/>
                                            <p:tgtEl>
                                              <p:spTgt spid="12"/>
                                            </p:tgtEl>
                                            <p:attrNameLst>
                                              <p:attrName>ppt_x</p:attrName>
                                            </p:attrNameLst>
                                          </p:cBhvr>
                                          <p:tavLst>
                                            <p:tav tm="0">
                                              <p:val>
                                                <p:strVal val="#ppt_x"/>
                                              </p:val>
                                            </p:tav>
                                            <p:tav tm="100000">
                                              <p:val>
                                                <p:strVal val="#ppt_x"/>
                                              </p:val>
                                            </p:tav>
                                          </p:tavLst>
                                        </p:anim>
                                        <p:anim calcmode="lin" valueType="num" p14:bounceEnd="80000">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p:tgtEl>
                                              <p:spTgt spid="2"/>
                                            </p:tgtEl>
                                            <p:attrNameLst>
                                              <p:attrName>ppt_y</p:attrName>
                                            </p:attrNameLst>
                                          </p:cBhvr>
                                          <p:tavLst>
                                            <p:tav tm="0">
                                              <p:val>
                                                <p:strVal val="#ppt_y+#ppt_h*1.125000"/>
                                              </p:val>
                                            </p:tav>
                                            <p:tav tm="100000">
                                              <p:val>
                                                <p:strVal val="#ppt_y"/>
                                              </p:val>
                                            </p:tav>
                                          </p:tavLst>
                                        </p:anim>
                                        <p:animEffect transition="in" filter="wipe(up)">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8000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p:tgtEl>
                                              <p:spTgt spid="2"/>
                                            </p:tgtEl>
                                            <p:attrNameLst>
                                              <p:attrName>ppt_y</p:attrName>
                                            </p:attrNameLst>
                                          </p:cBhvr>
                                          <p:tavLst>
                                            <p:tav tm="0">
                                              <p:val>
                                                <p:strVal val="#ppt_y+#ppt_h*1.125000"/>
                                              </p:val>
                                            </p:tav>
                                            <p:tav tm="100000">
                                              <p:val>
                                                <p:strVal val="#ppt_y"/>
                                              </p:val>
                                            </p:tav>
                                          </p:tavLst>
                                        </p:anim>
                                        <p:animEffect transition="in" filter="wipe(up)">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990600" y="4447778"/>
            <a:ext cx="16154400" cy="1923604"/>
            <a:chOff x="0" y="5059151"/>
            <a:chExt cx="21539200" cy="2564806"/>
          </a:xfrm>
        </p:grpSpPr>
        <p:sp>
          <p:nvSpPr>
            <p:cNvPr id="3" name="TextBox 3"/>
            <p:cNvSpPr txBox="1"/>
            <p:nvPr/>
          </p:nvSpPr>
          <p:spPr>
            <a:xfrm>
              <a:off x="9347200" y="5059151"/>
              <a:ext cx="12192000" cy="2564806"/>
            </a:xfrm>
            <a:prstGeom prst="rect">
              <a:avLst/>
            </a:prstGeom>
          </p:spPr>
          <p:txBody>
            <a:bodyPr wrap="square" lIns="0" tIns="0" rIns="0" bIns="0" rtlCol="0" anchor="t">
              <a:spAutoFit/>
            </a:bodyPr>
            <a:lstStyle/>
            <a:p>
              <a:pPr algn="ctr">
                <a:lnSpc>
                  <a:spcPts val="7507"/>
                </a:lnSpc>
              </a:pPr>
              <a:r>
                <a:rPr lang="en-US" sz="7150" b="1" dirty="0" err="1" smtClean="0">
                  <a:ln w="22225">
                    <a:solidFill>
                      <a:schemeClr val="accent2"/>
                    </a:solidFill>
                    <a:prstDash val="solid"/>
                  </a:ln>
                  <a:solidFill>
                    <a:schemeClr val="accent2">
                      <a:lumMod val="40000"/>
                      <a:lumOff val="60000"/>
                    </a:schemeClr>
                  </a:solidFill>
                  <a:latin typeface="Josefin Sans Bold Bold"/>
                </a:rPr>
                <a:t>Phần</a:t>
              </a:r>
              <a:r>
                <a:rPr lang="en-US" sz="7150" b="1" dirty="0" smtClean="0">
                  <a:ln w="22225">
                    <a:solidFill>
                      <a:schemeClr val="accent2"/>
                    </a:solidFill>
                    <a:prstDash val="solid"/>
                  </a:ln>
                  <a:solidFill>
                    <a:schemeClr val="accent2">
                      <a:lumMod val="40000"/>
                      <a:lumOff val="60000"/>
                    </a:schemeClr>
                  </a:solidFill>
                  <a:latin typeface="Josefin Sans Bold Bold"/>
                </a:rPr>
                <a:t> III: </a:t>
              </a:r>
              <a:r>
                <a:rPr lang="en-US" sz="7150" b="1" dirty="0" err="1" smtClean="0">
                  <a:ln w="22225">
                    <a:solidFill>
                      <a:schemeClr val="accent2"/>
                    </a:solidFill>
                    <a:prstDash val="solid"/>
                  </a:ln>
                  <a:solidFill>
                    <a:schemeClr val="accent2">
                      <a:lumMod val="40000"/>
                      <a:lumOff val="60000"/>
                    </a:schemeClr>
                  </a:solidFill>
                  <a:latin typeface="Josefin Sans Bold Bold"/>
                </a:rPr>
                <a:t>Phiên</a:t>
              </a:r>
              <a:r>
                <a:rPr lang="en-US" sz="7150" b="1" dirty="0" smtClean="0">
                  <a:ln w="22225">
                    <a:solidFill>
                      <a:schemeClr val="accent2"/>
                    </a:solidFill>
                    <a:prstDash val="solid"/>
                  </a:ln>
                  <a:solidFill>
                    <a:schemeClr val="accent2">
                      <a:lumMod val="40000"/>
                      <a:lumOff val="60000"/>
                    </a:schemeClr>
                  </a:solidFill>
                  <a:latin typeface="Josefin Sans Bold Bold"/>
                </a:rPr>
                <a:t> </a:t>
              </a:r>
              <a:r>
                <a:rPr lang="en-US" sz="7150" b="1" dirty="0" err="1" smtClean="0">
                  <a:ln w="22225">
                    <a:solidFill>
                      <a:schemeClr val="accent2"/>
                    </a:solidFill>
                    <a:prstDash val="solid"/>
                  </a:ln>
                  <a:solidFill>
                    <a:schemeClr val="accent2">
                      <a:lumMod val="40000"/>
                      <a:lumOff val="60000"/>
                    </a:schemeClr>
                  </a:solidFill>
                  <a:latin typeface="Josefin Sans Bold Bold"/>
                </a:rPr>
                <a:t>bản</a:t>
              </a:r>
              <a:r>
                <a:rPr lang="en-US" sz="7150" b="1" dirty="0" smtClean="0">
                  <a:ln w="22225">
                    <a:solidFill>
                      <a:schemeClr val="accent2"/>
                    </a:solidFill>
                    <a:prstDash val="solid"/>
                  </a:ln>
                  <a:solidFill>
                    <a:schemeClr val="accent2">
                      <a:lumMod val="40000"/>
                      <a:lumOff val="60000"/>
                    </a:schemeClr>
                  </a:solidFill>
                  <a:latin typeface="Josefin Sans Bold Bold"/>
                </a:rPr>
                <a:t> </a:t>
              </a:r>
              <a:r>
                <a:rPr lang="en-US" sz="7150" b="1" dirty="0" err="1" smtClean="0">
                  <a:ln w="22225">
                    <a:solidFill>
                      <a:schemeClr val="accent2"/>
                    </a:solidFill>
                    <a:prstDash val="solid"/>
                  </a:ln>
                  <a:solidFill>
                    <a:schemeClr val="accent2">
                      <a:lumMod val="40000"/>
                      <a:lumOff val="60000"/>
                    </a:schemeClr>
                  </a:solidFill>
                  <a:latin typeface="Josefin Sans Bold Bold"/>
                </a:rPr>
                <a:t>của</a:t>
              </a:r>
              <a:r>
                <a:rPr lang="en-US" sz="7150" b="1" dirty="0" smtClean="0">
                  <a:ln w="22225">
                    <a:solidFill>
                      <a:schemeClr val="accent2"/>
                    </a:solidFill>
                    <a:prstDash val="solid"/>
                  </a:ln>
                  <a:solidFill>
                    <a:schemeClr val="accent2">
                      <a:lumMod val="40000"/>
                      <a:lumOff val="60000"/>
                    </a:schemeClr>
                  </a:solidFill>
                  <a:latin typeface="Josefin Sans Bold Bold"/>
                </a:rPr>
                <a:t> </a:t>
              </a:r>
              <a:r>
                <a:rPr lang="en-US" sz="7150" b="1" dirty="0" err="1" smtClean="0">
                  <a:ln w="22225">
                    <a:solidFill>
                      <a:schemeClr val="accent2"/>
                    </a:solidFill>
                    <a:prstDash val="solid"/>
                  </a:ln>
                  <a:solidFill>
                    <a:schemeClr val="accent2">
                      <a:lumMod val="40000"/>
                      <a:lumOff val="60000"/>
                    </a:schemeClr>
                  </a:solidFill>
                  <a:latin typeface="Josefin Sans Bold Bold"/>
                </a:rPr>
                <a:t>phần</a:t>
              </a:r>
              <a:r>
                <a:rPr lang="en-US" sz="7150" b="1" dirty="0" smtClean="0">
                  <a:ln w="22225">
                    <a:solidFill>
                      <a:schemeClr val="accent2"/>
                    </a:solidFill>
                    <a:prstDash val="solid"/>
                  </a:ln>
                  <a:solidFill>
                    <a:schemeClr val="accent2">
                      <a:lumMod val="40000"/>
                      <a:lumOff val="60000"/>
                    </a:schemeClr>
                  </a:solidFill>
                  <a:latin typeface="Josefin Sans Bold Bold"/>
                </a:rPr>
                <a:t> </a:t>
              </a:r>
              <a:r>
                <a:rPr lang="en-US" sz="7150" b="1" dirty="0" err="1" smtClean="0">
                  <a:ln w="22225">
                    <a:solidFill>
                      <a:schemeClr val="accent2"/>
                    </a:solidFill>
                    <a:prstDash val="solid"/>
                  </a:ln>
                  <a:solidFill>
                    <a:schemeClr val="accent2">
                      <a:lumMod val="40000"/>
                      <a:lumOff val="60000"/>
                    </a:schemeClr>
                  </a:solidFill>
                  <a:latin typeface="Josefin Sans Bold Bold"/>
                </a:rPr>
                <a:t>mềm</a:t>
              </a:r>
              <a:endParaRPr lang="en-US" sz="7150" b="1" dirty="0">
                <a:ln w="22225">
                  <a:solidFill>
                    <a:schemeClr val="accent2"/>
                  </a:solidFill>
                  <a:prstDash val="solid"/>
                </a:ln>
                <a:solidFill>
                  <a:schemeClr val="accent2">
                    <a:lumMod val="40000"/>
                    <a:lumOff val="60000"/>
                  </a:schemeClr>
                </a:solidFill>
                <a:latin typeface="Josefin Sans Bold Bold"/>
              </a:endParaRPr>
            </a:p>
          </p:txBody>
        </p:sp>
        <p:sp>
          <p:nvSpPr>
            <p:cNvPr id="5" name="TextBox 5"/>
            <p:cNvSpPr txBox="1"/>
            <p:nvPr/>
          </p:nvSpPr>
          <p:spPr>
            <a:xfrm>
              <a:off x="0" y="5059151"/>
              <a:ext cx="7606424" cy="674544"/>
            </a:xfrm>
            <a:prstGeom prst="rect">
              <a:avLst/>
            </a:prstGeom>
          </p:spPr>
          <p:txBody>
            <a:bodyPr lIns="0" tIns="0" rIns="0" bIns="0" rtlCol="0" anchor="t">
              <a:spAutoFit/>
            </a:bodyPr>
            <a:lstStyle/>
            <a:p>
              <a:pPr>
                <a:lnSpc>
                  <a:spcPts val="4060"/>
                </a:lnSpc>
              </a:pPr>
              <a:endParaRPr lang="en-US" sz="2900" dirty="0">
                <a:solidFill>
                  <a:srgbClr val="94DDDE"/>
                </a:solidFill>
                <a:latin typeface="Josefin Sans Regular"/>
              </a:endParaRPr>
            </a:p>
          </p:txBody>
        </p:sp>
      </p:grpSp>
      <p:pic>
        <p:nvPicPr>
          <p:cNvPr id="19" name="Picture 18"/>
          <p:cNvPicPr>
            <a:picLocks noChangeAspect="1"/>
          </p:cNvPicPr>
          <p:nvPr/>
        </p:nvPicPr>
        <p:blipFill>
          <a:blip r:embed="rId2"/>
          <a:stretch>
            <a:fillRect/>
          </a:stretch>
        </p:blipFill>
        <p:spPr>
          <a:xfrm>
            <a:off x="1295400" y="2101615"/>
            <a:ext cx="5778804" cy="5704142"/>
          </a:xfrm>
          <a:prstGeom prst="ellipse">
            <a:avLst/>
          </a:prstGeom>
          <a:ln w="63500" cap="rnd">
            <a:solidFill>
              <a:schemeClr val="accent2">
                <a:lumMod val="40000"/>
                <a:lumOff val="6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 name="Group 3"/>
          <p:cNvGrpSpPr/>
          <p:nvPr/>
        </p:nvGrpSpPr>
        <p:grpSpPr>
          <a:xfrm>
            <a:off x="8305800" y="1257300"/>
            <a:ext cx="9452265" cy="7343600"/>
            <a:chOff x="-432884" y="-1948384"/>
            <a:chExt cx="12603019" cy="9791466"/>
          </a:xfrm>
        </p:grpSpPr>
        <p:sp>
          <p:nvSpPr>
            <p:cNvPr id="4" name="TextBox 4"/>
            <p:cNvSpPr txBox="1"/>
            <p:nvPr/>
          </p:nvSpPr>
          <p:spPr>
            <a:xfrm>
              <a:off x="-46181" y="-1948384"/>
              <a:ext cx="12216316" cy="2462212"/>
            </a:xfrm>
            <a:prstGeom prst="rect">
              <a:avLst/>
            </a:prstGeom>
          </p:spPr>
          <p:txBody>
            <a:bodyPr lIns="0" tIns="0" rIns="0" bIns="0" rtlCol="0" anchor="t">
              <a:spAutoFit/>
            </a:bodyPr>
            <a:lstStyle/>
            <a:p>
              <a:pPr>
                <a:lnSpc>
                  <a:spcPts val="7230"/>
                </a:lnSpc>
              </a:pPr>
              <a:r>
                <a:rPr lang="en-US" sz="6025" dirty="0" err="1" smtClean="0">
                  <a:solidFill>
                    <a:srgbClr val="2B4B82"/>
                  </a:solidFill>
                  <a:latin typeface="Josefin Sans Bold Bold"/>
                </a:rPr>
                <a:t>Cách</a:t>
              </a:r>
              <a:r>
                <a:rPr lang="en-US" sz="6025" dirty="0" smtClean="0">
                  <a:solidFill>
                    <a:srgbClr val="2B4B82"/>
                  </a:solidFill>
                  <a:latin typeface="Josefin Sans Bold Bold"/>
                </a:rPr>
                <a:t> </a:t>
              </a:r>
              <a:r>
                <a:rPr lang="en-US" sz="6025" dirty="0" err="1" smtClean="0">
                  <a:solidFill>
                    <a:srgbClr val="2B4B82"/>
                  </a:solidFill>
                  <a:latin typeface="Josefin Sans Bold Bold"/>
                </a:rPr>
                <a:t>đánh</a:t>
              </a:r>
              <a:r>
                <a:rPr lang="en-US" sz="6025" dirty="0" smtClean="0">
                  <a:solidFill>
                    <a:srgbClr val="2B4B82"/>
                  </a:solidFill>
                  <a:latin typeface="Josefin Sans Bold Bold"/>
                </a:rPr>
                <a:t> </a:t>
              </a:r>
              <a:r>
                <a:rPr lang="en-US" sz="6025" dirty="0" err="1" smtClean="0">
                  <a:solidFill>
                    <a:srgbClr val="2B4B82"/>
                  </a:solidFill>
                  <a:latin typeface="Josefin Sans Bold Bold"/>
                </a:rPr>
                <a:t>số</a:t>
              </a:r>
              <a:r>
                <a:rPr lang="en-US" sz="6025" dirty="0" smtClean="0">
                  <a:solidFill>
                    <a:srgbClr val="2B4B82"/>
                  </a:solidFill>
                  <a:latin typeface="Josefin Sans Bold Bold"/>
                </a:rPr>
                <a:t> </a:t>
              </a:r>
              <a:r>
                <a:rPr lang="en-US" sz="6025" dirty="0" err="1" smtClean="0">
                  <a:solidFill>
                    <a:srgbClr val="2B4B82"/>
                  </a:solidFill>
                  <a:latin typeface="Josefin Sans Bold Bold"/>
                </a:rPr>
                <a:t>của</a:t>
              </a:r>
              <a:r>
                <a:rPr lang="en-US" sz="6025" dirty="0" smtClean="0">
                  <a:solidFill>
                    <a:srgbClr val="2B4B82"/>
                  </a:solidFill>
                  <a:latin typeface="Josefin Sans Bold Bold"/>
                </a:rPr>
                <a:t> </a:t>
              </a:r>
              <a:r>
                <a:rPr lang="en-US" sz="6025" dirty="0" err="1" smtClean="0">
                  <a:solidFill>
                    <a:srgbClr val="2B4B82"/>
                  </a:solidFill>
                  <a:latin typeface="Josefin Sans Bold Bold"/>
                </a:rPr>
                <a:t>các</a:t>
              </a:r>
              <a:r>
                <a:rPr lang="en-US" sz="6025" dirty="0" smtClean="0">
                  <a:solidFill>
                    <a:srgbClr val="2B4B82"/>
                  </a:solidFill>
                  <a:latin typeface="Josefin Sans Bold Bold"/>
                </a:rPr>
                <a:t> </a:t>
              </a:r>
              <a:r>
                <a:rPr lang="en-US" sz="6025" dirty="0" err="1" smtClean="0">
                  <a:solidFill>
                    <a:srgbClr val="2B4B82"/>
                  </a:solidFill>
                  <a:latin typeface="Josefin Sans Bold Bold"/>
                </a:rPr>
                <a:t>phiên</a:t>
              </a:r>
              <a:r>
                <a:rPr lang="en-US" sz="6025" dirty="0" smtClean="0">
                  <a:solidFill>
                    <a:srgbClr val="2B4B82"/>
                  </a:solidFill>
                  <a:latin typeface="Josefin Sans Bold Bold"/>
                </a:rPr>
                <a:t> </a:t>
              </a:r>
              <a:r>
                <a:rPr lang="en-US" sz="6025" dirty="0" err="1" smtClean="0">
                  <a:solidFill>
                    <a:srgbClr val="2B4B82"/>
                  </a:solidFill>
                  <a:latin typeface="Josefin Sans Bold Bold"/>
                </a:rPr>
                <a:t>bản</a:t>
              </a:r>
              <a:endParaRPr lang="en-US" sz="6025" dirty="0">
                <a:solidFill>
                  <a:srgbClr val="2B4B82"/>
                </a:solidFill>
                <a:latin typeface="Josefin Sans Bold Bold"/>
              </a:endParaRPr>
            </a:p>
          </p:txBody>
        </p:sp>
        <p:sp>
          <p:nvSpPr>
            <p:cNvPr id="6" name="TextBox 6"/>
            <p:cNvSpPr txBox="1"/>
            <p:nvPr/>
          </p:nvSpPr>
          <p:spPr>
            <a:xfrm>
              <a:off x="-432884" y="2115616"/>
              <a:ext cx="12216316" cy="5727466"/>
            </a:xfrm>
            <a:prstGeom prst="rect">
              <a:avLst/>
            </a:prstGeom>
          </p:spPr>
          <p:txBody>
            <a:bodyPr lIns="0" tIns="0" rIns="0" bIns="0" rtlCol="0" anchor="t">
              <a:spAutoFit/>
            </a:bodyPr>
            <a:lstStyle/>
            <a:p>
              <a:pPr algn="just">
                <a:lnSpc>
                  <a:spcPct val="150000"/>
                </a:lnSpc>
              </a:pPr>
              <a:r>
                <a:rPr lang="vi-VN" sz="2700" dirty="0" smtClean="0">
                  <a:solidFill>
                    <a:srgbClr val="2B4B82"/>
                  </a:solidFill>
                  <a:ea typeface="Gadugi" panose="020B0502040204020203" pitchFamily="34" charset="0"/>
                  <a:cs typeface="Ebrima" panose="02000000000000000000" pitchFamily="2" charset="0"/>
                </a:rPr>
                <a:t>Các </a:t>
              </a:r>
              <a:r>
                <a:rPr lang="vi-VN" sz="2700" dirty="0">
                  <a:solidFill>
                    <a:srgbClr val="2B4B82"/>
                  </a:solidFill>
                  <a:ea typeface="Gadugi" panose="020B0502040204020203" pitchFamily="34" charset="0"/>
                  <a:cs typeface="Ebrima" panose="02000000000000000000" pitchFamily="2" charset="0"/>
                </a:rPr>
                <a:t>phiên bản đầu tiên của GNU Emacs được đánh số là "1.xx", với tên viết tắt chữ số biểu thị phiên bản của lõi C. Số "1" đã bị loại bỏ sau phiên bản 1.12 vì người ta cho rằng số chính sẽ không bao giờ thay đổi, và do đó phiên bản chính đã bỏ qua từ "1" thành "13". </a:t>
              </a:r>
              <a:r>
                <a:rPr lang="vi-VN" sz="2700" dirty="0" smtClean="0">
                  <a:solidFill>
                    <a:srgbClr val="2B4B82"/>
                  </a:solidFill>
                  <a:ea typeface="Gadugi" panose="020B0502040204020203" pitchFamily="34" charset="0"/>
                  <a:cs typeface="Ebrima" panose="02000000000000000000" pitchFamily="2" charset="0"/>
                </a:rPr>
                <a:t>Trong </a:t>
              </a:r>
              <a:r>
                <a:rPr lang="vi-VN" sz="2700" dirty="0">
                  <a:solidFill>
                    <a:srgbClr val="2B4B82"/>
                  </a:solidFill>
                  <a:ea typeface="Gadugi" panose="020B0502040204020203" pitchFamily="34" charset="0"/>
                  <a:cs typeface="Ebrima" panose="02000000000000000000" pitchFamily="2" charset="0"/>
                </a:rPr>
                <a:t>sơ đồ đánh số hiện tại, một số có hai thành phần biểu thị phiên bản phát hành, với các phiên bản phát triển có ba thành phần. </a:t>
              </a:r>
              <a:endParaRPr lang="en-US" sz="2700" dirty="0">
                <a:solidFill>
                  <a:srgbClr val="2B4B82"/>
                </a:solidFill>
                <a:ea typeface="Gadugi" panose="020B0502040204020203" pitchFamily="34" charset="0"/>
                <a:cs typeface="Ebrima" panose="02000000000000000000" pitchFamily="2" charset="0"/>
              </a:endParaRPr>
            </a:p>
          </p:txBody>
        </p:sp>
      </p:grpSp>
      <p:pic>
        <p:nvPicPr>
          <p:cNvPr id="7" name="Picture 6"/>
          <p:cNvPicPr>
            <a:picLocks noChangeAspect="1"/>
          </p:cNvPicPr>
          <p:nvPr/>
        </p:nvPicPr>
        <p:blipFill>
          <a:blip r:embed="rId2"/>
          <a:stretch>
            <a:fillRect/>
          </a:stretch>
        </p:blipFill>
        <p:spPr>
          <a:xfrm>
            <a:off x="0" y="-3464"/>
            <a:ext cx="7924800" cy="1035921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1277600" y="2029007"/>
            <a:ext cx="6338112" cy="6384545"/>
          </a:xfrm>
          <a:prstGeom prst="rect">
            <a:avLst/>
          </a:prstGeom>
        </p:spPr>
      </p:pic>
      <p:sp>
        <p:nvSpPr>
          <p:cNvPr id="3" name="TextBox 3"/>
          <p:cNvSpPr txBox="1"/>
          <p:nvPr/>
        </p:nvSpPr>
        <p:spPr>
          <a:xfrm>
            <a:off x="1615956" y="3181350"/>
            <a:ext cx="9433044" cy="5232202"/>
          </a:xfrm>
          <a:prstGeom prst="rect">
            <a:avLst/>
          </a:prstGeom>
        </p:spPr>
        <p:txBody>
          <a:bodyPr wrap="square" lIns="0" tIns="0" rIns="0" bIns="0" rtlCol="0" anchor="t">
            <a:spAutoFit/>
          </a:bodyPr>
          <a:lstStyle/>
          <a:p>
            <a:pPr>
              <a:lnSpc>
                <a:spcPts val="10200"/>
              </a:lnSpc>
            </a:pPr>
            <a:r>
              <a:rPr lang="en-US" sz="8500" dirty="0" err="1">
                <a:solidFill>
                  <a:srgbClr val="F7B4A7"/>
                </a:solidFill>
                <a:latin typeface="Josefin Sans Bold Bold"/>
              </a:rPr>
              <a:t>Phần</a:t>
            </a:r>
            <a:r>
              <a:rPr lang="en-US" sz="8500" dirty="0">
                <a:solidFill>
                  <a:srgbClr val="F7B4A7"/>
                </a:solidFill>
                <a:latin typeface="Josefin Sans Bold Bold"/>
              </a:rPr>
              <a:t> IV: </a:t>
            </a:r>
            <a:r>
              <a:rPr lang="en-US" sz="8500" dirty="0" err="1">
                <a:solidFill>
                  <a:srgbClr val="F7B4A7"/>
                </a:solidFill>
                <a:latin typeface="Josefin Sans Bold Bold"/>
              </a:rPr>
              <a:t>Các</a:t>
            </a:r>
            <a:r>
              <a:rPr lang="en-US" sz="8500" dirty="0">
                <a:solidFill>
                  <a:srgbClr val="F7B4A7"/>
                </a:solidFill>
                <a:latin typeface="Josefin Sans Bold Bold"/>
              </a:rPr>
              <a:t> </a:t>
            </a:r>
            <a:r>
              <a:rPr lang="en-US" sz="8500" dirty="0" err="1">
                <a:solidFill>
                  <a:srgbClr val="F7B4A7"/>
                </a:solidFill>
                <a:latin typeface="Josefin Sans Bold Bold"/>
              </a:rPr>
              <a:t>tính</a:t>
            </a:r>
            <a:r>
              <a:rPr lang="en-US" sz="8500" dirty="0">
                <a:solidFill>
                  <a:srgbClr val="F7B4A7"/>
                </a:solidFill>
                <a:latin typeface="Josefin Sans Bold Bold"/>
              </a:rPr>
              <a:t> </a:t>
            </a:r>
            <a:r>
              <a:rPr lang="en-US" sz="8500" dirty="0" err="1">
                <a:solidFill>
                  <a:srgbClr val="F7B4A7"/>
                </a:solidFill>
                <a:latin typeface="Josefin Sans Bold Bold"/>
              </a:rPr>
              <a:t>năng</a:t>
            </a:r>
            <a:r>
              <a:rPr lang="en-US" sz="8500" dirty="0">
                <a:solidFill>
                  <a:srgbClr val="F7B4A7"/>
                </a:solidFill>
                <a:latin typeface="Josefin Sans Bold Bold"/>
              </a:rPr>
              <a:t>, </a:t>
            </a:r>
            <a:r>
              <a:rPr lang="en-US" sz="8500" dirty="0" err="1">
                <a:solidFill>
                  <a:srgbClr val="F7B4A7"/>
                </a:solidFill>
                <a:latin typeface="Josefin Sans Bold Bold"/>
              </a:rPr>
              <a:t>đặc</a:t>
            </a:r>
            <a:r>
              <a:rPr lang="en-US" sz="8500" dirty="0">
                <a:solidFill>
                  <a:srgbClr val="F7B4A7"/>
                </a:solidFill>
                <a:latin typeface="Josefin Sans Bold Bold"/>
              </a:rPr>
              <a:t> </a:t>
            </a:r>
            <a:r>
              <a:rPr lang="en-US" sz="8500" dirty="0" err="1">
                <a:solidFill>
                  <a:srgbClr val="F7B4A7"/>
                </a:solidFill>
                <a:latin typeface="Josefin Sans Bold Bold"/>
              </a:rPr>
              <a:t>điểm</a:t>
            </a:r>
            <a:r>
              <a:rPr lang="en-US" sz="8500" dirty="0">
                <a:solidFill>
                  <a:srgbClr val="F7B4A7"/>
                </a:solidFill>
                <a:latin typeface="Josefin Sans Bold Bold"/>
              </a:rPr>
              <a:t>, </a:t>
            </a:r>
            <a:r>
              <a:rPr lang="en-US" sz="8500" dirty="0" err="1">
                <a:solidFill>
                  <a:srgbClr val="F7B4A7"/>
                </a:solidFill>
                <a:latin typeface="Josefin Sans Bold Bold"/>
              </a:rPr>
              <a:t>kiến</a:t>
            </a:r>
            <a:r>
              <a:rPr lang="en-US" sz="8500" dirty="0">
                <a:solidFill>
                  <a:srgbClr val="F7B4A7"/>
                </a:solidFill>
                <a:latin typeface="Josefin Sans Bold Bold"/>
              </a:rPr>
              <a:t> </a:t>
            </a:r>
            <a:r>
              <a:rPr lang="en-US" sz="8500" dirty="0" err="1">
                <a:solidFill>
                  <a:srgbClr val="F7B4A7"/>
                </a:solidFill>
                <a:latin typeface="Josefin Sans Bold Bold"/>
              </a:rPr>
              <a:t>trúc</a:t>
            </a:r>
            <a:r>
              <a:rPr lang="en-US" sz="8500" dirty="0">
                <a:solidFill>
                  <a:srgbClr val="F7B4A7"/>
                </a:solidFill>
                <a:latin typeface="Josefin Sans Bold Bold"/>
              </a:rPr>
              <a:t> </a:t>
            </a:r>
            <a:r>
              <a:rPr lang="en-US" sz="8500" dirty="0" err="1">
                <a:solidFill>
                  <a:srgbClr val="F7B4A7"/>
                </a:solidFill>
                <a:latin typeface="Josefin Sans Bold Bold"/>
              </a:rPr>
              <a:t>phần</a:t>
            </a:r>
            <a:r>
              <a:rPr lang="en-US" sz="8500" dirty="0">
                <a:solidFill>
                  <a:srgbClr val="F7B4A7"/>
                </a:solidFill>
                <a:latin typeface="Josefin Sans Bold Bold"/>
              </a:rPr>
              <a:t> </a:t>
            </a:r>
            <a:r>
              <a:rPr lang="en-US" sz="8500" dirty="0" err="1">
                <a:solidFill>
                  <a:srgbClr val="F7B4A7"/>
                </a:solidFill>
                <a:latin typeface="Josefin Sans Bold Bold"/>
              </a:rPr>
              <a:t>mềm</a:t>
            </a:r>
            <a:r>
              <a:rPr lang="en-US" sz="8500" dirty="0">
                <a:solidFill>
                  <a:srgbClr val="F7B4A7"/>
                </a:solidFill>
                <a:latin typeface="Josefin Sans Bold Bold"/>
              </a:rPr>
              <a: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5940225" y="587504"/>
            <a:ext cx="9569415" cy="987450"/>
          </a:xfrm>
          <a:prstGeom prst="rect">
            <a:avLst/>
          </a:prstGeom>
        </p:spPr>
        <p:txBody>
          <a:bodyPr lIns="0" tIns="0" rIns="0" bIns="0" rtlCol="0" anchor="t">
            <a:spAutoFit/>
          </a:bodyPr>
          <a:lstStyle/>
          <a:p>
            <a:pPr>
              <a:lnSpc>
                <a:spcPts val="7694"/>
              </a:lnSpc>
            </a:pPr>
            <a:r>
              <a:rPr lang="en-US" sz="8099" spc="-80" dirty="0" err="1" smtClean="0">
                <a:solidFill>
                  <a:srgbClr val="2B4B82"/>
                </a:solidFill>
                <a:latin typeface="Josefin Sans Bold Bold"/>
              </a:rPr>
              <a:t>Các</a:t>
            </a:r>
            <a:r>
              <a:rPr lang="en-US" sz="8099" spc="-80" dirty="0" smtClean="0">
                <a:solidFill>
                  <a:srgbClr val="2B4B82"/>
                </a:solidFill>
                <a:latin typeface="Josefin Sans Bold Bold"/>
              </a:rPr>
              <a:t> </a:t>
            </a:r>
            <a:r>
              <a:rPr lang="en-US" sz="8099" spc="-80" dirty="0" err="1" smtClean="0">
                <a:solidFill>
                  <a:srgbClr val="2B4B82"/>
                </a:solidFill>
                <a:latin typeface="Josefin Sans Bold Bold"/>
              </a:rPr>
              <a:t>tính</a:t>
            </a:r>
            <a:r>
              <a:rPr lang="en-US" sz="8099" spc="-80" dirty="0" smtClean="0">
                <a:solidFill>
                  <a:srgbClr val="2B4B82"/>
                </a:solidFill>
                <a:latin typeface="Josefin Sans Bold Bold"/>
              </a:rPr>
              <a:t> </a:t>
            </a:r>
            <a:r>
              <a:rPr lang="en-US" sz="8099" spc="-80" dirty="0" err="1" smtClean="0">
                <a:solidFill>
                  <a:srgbClr val="2B4B82"/>
                </a:solidFill>
                <a:latin typeface="Josefin Sans Bold Bold"/>
              </a:rPr>
              <a:t>năng</a:t>
            </a:r>
            <a:endParaRPr lang="en-US" sz="8099" spc="-80" dirty="0">
              <a:solidFill>
                <a:srgbClr val="2B4B82"/>
              </a:solidFill>
              <a:latin typeface="Josefin Sans Bold Bold"/>
            </a:endParaRPr>
          </a:p>
        </p:txBody>
      </p:sp>
      <p:sp>
        <p:nvSpPr>
          <p:cNvPr id="6" name="TextBox 6"/>
          <p:cNvSpPr txBox="1"/>
          <p:nvPr/>
        </p:nvSpPr>
        <p:spPr>
          <a:xfrm>
            <a:off x="5281581" y="5279750"/>
            <a:ext cx="3614332" cy="1308050"/>
          </a:xfrm>
          <a:prstGeom prst="rect">
            <a:avLst/>
          </a:prstGeom>
        </p:spPr>
        <p:txBody>
          <a:bodyPr wrap="square" lIns="0" tIns="0" rIns="0" bIns="0" rtlCol="0" anchor="t">
            <a:spAutoFit/>
          </a:bodyPr>
          <a:lstStyle/>
          <a:p>
            <a:pPr algn="just">
              <a:lnSpc>
                <a:spcPts val="3359"/>
              </a:lnSpc>
            </a:pPr>
            <a:r>
              <a:rPr lang="vi-VN" sz="2400" dirty="0">
                <a:solidFill>
                  <a:srgbClr val="2B4B82"/>
                </a:solidFill>
                <a:latin typeface="Josefin Sans Regular"/>
              </a:rPr>
              <a:t>Tài liệu tích hợp đầy đủ, bao gồm cả hướng dẫn cho người dùng mới.</a:t>
            </a:r>
            <a:endParaRPr lang="en-US" sz="2400" dirty="0">
              <a:solidFill>
                <a:srgbClr val="2B4B82"/>
              </a:solidFill>
              <a:latin typeface="Josefin Sans Regular"/>
            </a:endParaRPr>
          </a:p>
        </p:txBody>
      </p:sp>
      <p:sp>
        <p:nvSpPr>
          <p:cNvPr id="7" name="TextBox 7"/>
          <p:cNvSpPr txBox="1"/>
          <p:nvPr/>
        </p:nvSpPr>
        <p:spPr>
          <a:xfrm>
            <a:off x="9597789" y="5295900"/>
            <a:ext cx="3581400" cy="1308050"/>
          </a:xfrm>
          <a:prstGeom prst="rect">
            <a:avLst/>
          </a:prstGeom>
        </p:spPr>
        <p:txBody>
          <a:bodyPr wrap="square" lIns="0" tIns="0" rIns="0" bIns="0" rtlCol="0" anchor="t">
            <a:spAutoFit/>
          </a:bodyPr>
          <a:lstStyle/>
          <a:p>
            <a:pPr>
              <a:lnSpc>
                <a:spcPts val="3359"/>
              </a:lnSpc>
            </a:pPr>
            <a:r>
              <a:rPr lang="vi-VN" sz="2400" dirty="0">
                <a:solidFill>
                  <a:srgbClr val="2B4B82"/>
                </a:solidFill>
                <a:latin typeface="Josefin Sans Regular"/>
              </a:rPr>
              <a:t>Hỗ trợ đầy đủ Unicode cho gần như tất cả các tập lệnh của con người.</a:t>
            </a:r>
            <a:endParaRPr lang="en-US" sz="2400" dirty="0">
              <a:solidFill>
                <a:srgbClr val="2B4B82"/>
              </a:solidFill>
              <a:latin typeface="Josefin Sans Regular"/>
            </a:endParaRPr>
          </a:p>
        </p:txBody>
      </p:sp>
      <p:sp>
        <p:nvSpPr>
          <p:cNvPr id="9" name="TextBox 9"/>
          <p:cNvSpPr txBox="1"/>
          <p:nvPr/>
        </p:nvSpPr>
        <p:spPr>
          <a:xfrm>
            <a:off x="609549" y="3116364"/>
            <a:ext cx="4310914" cy="1727396"/>
          </a:xfrm>
          <a:prstGeom prst="rect">
            <a:avLst/>
          </a:prstGeom>
        </p:spPr>
        <p:txBody>
          <a:bodyPr lIns="0" tIns="0" rIns="0" bIns="0" rtlCol="0" anchor="t">
            <a:spAutoFit/>
          </a:bodyPr>
          <a:lstStyle/>
          <a:p>
            <a:pPr>
              <a:lnSpc>
                <a:spcPts val="3359"/>
              </a:lnSpc>
            </a:pPr>
            <a:r>
              <a:rPr lang="en-US" sz="2400" dirty="0" err="1">
                <a:solidFill>
                  <a:srgbClr val="2B4B82"/>
                </a:solidFill>
                <a:latin typeface="Josefin Sans Regular"/>
              </a:rPr>
              <a:t>Các</a:t>
            </a:r>
            <a:r>
              <a:rPr lang="en-US" sz="2400" dirty="0">
                <a:solidFill>
                  <a:srgbClr val="2B4B82"/>
                </a:solidFill>
                <a:latin typeface="Josefin Sans Regular"/>
              </a:rPr>
              <a:t> </a:t>
            </a:r>
            <a:r>
              <a:rPr lang="en-US" sz="2400" dirty="0" err="1">
                <a:solidFill>
                  <a:srgbClr val="2B4B82"/>
                </a:solidFill>
                <a:latin typeface="Josefin Sans Regular"/>
              </a:rPr>
              <a:t>chế</a:t>
            </a:r>
            <a:r>
              <a:rPr lang="en-US" sz="2400" dirty="0">
                <a:solidFill>
                  <a:srgbClr val="2B4B82"/>
                </a:solidFill>
                <a:latin typeface="Josefin Sans Regular"/>
              </a:rPr>
              <a:t> </a:t>
            </a:r>
            <a:r>
              <a:rPr lang="en-US" sz="2400" dirty="0" err="1">
                <a:solidFill>
                  <a:srgbClr val="2B4B82"/>
                </a:solidFill>
                <a:latin typeface="Josefin Sans Regular"/>
              </a:rPr>
              <a:t>độ</a:t>
            </a:r>
            <a:r>
              <a:rPr lang="en-US" sz="2400" dirty="0">
                <a:solidFill>
                  <a:srgbClr val="2B4B82"/>
                </a:solidFill>
                <a:latin typeface="Josefin Sans Regular"/>
              </a:rPr>
              <a:t> </a:t>
            </a:r>
            <a:r>
              <a:rPr lang="en-US" sz="2400" dirty="0" err="1">
                <a:solidFill>
                  <a:srgbClr val="2B4B82"/>
                </a:solidFill>
                <a:latin typeface="Josefin Sans Regular"/>
              </a:rPr>
              <a:t>chỉnh</a:t>
            </a:r>
            <a:r>
              <a:rPr lang="en-US" sz="2400" dirty="0">
                <a:solidFill>
                  <a:srgbClr val="2B4B82"/>
                </a:solidFill>
                <a:latin typeface="Josefin Sans Regular"/>
              </a:rPr>
              <a:t> </a:t>
            </a:r>
            <a:r>
              <a:rPr lang="en-US" sz="2400" dirty="0" err="1">
                <a:solidFill>
                  <a:srgbClr val="2B4B82"/>
                </a:solidFill>
                <a:latin typeface="Josefin Sans Regular"/>
              </a:rPr>
              <a:t>sửa</a:t>
            </a:r>
            <a:r>
              <a:rPr lang="en-US" sz="2400" dirty="0">
                <a:solidFill>
                  <a:srgbClr val="2B4B82"/>
                </a:solidFill>
                <a:latin typeface="Josefin Sans Regular"/>
              </a:rPr>
              <a:t> </a:t>
            </a:r>
            <a:r>
              <a:rPr lang="en-US" sz="2400" dirty="0" err="1">
                <a:solidFill>
                  <a:srgbClr val="2B4B82"/>
                </a:solidFill>
                <a:latin typeface="Josefin Sans Regular"/>
              </a:rPr>
              <a:t>nhận</a:t>
            </a:r>
            <a:r>
              <a:rPr lang="en-US" sz="2400" dirty="0">
                <a:solidFill>
                  <a:srgbClr val="2B4B82"/>
                </a:solidFill>
                <a:latin typeface="Josefin Sans Regular"/>
              </a:rPr>
              <a:t> </a:t>
            </a:r>
            <a:r>
              <a:rPr lang="en-US" sz="2400" dirty="0" err="1">
                <a:solidFill>
                  <a:srgbClr val="2B4B82"/>
                </a:solidFill>
                <a:latin typeface="Josefin Sans Regular"/>
              </a:rPr>
              <a:t>biết</a:t>
            </a:r>
            <a:r>
              <a:rPr lang="en-US" sz="2400" dirty="0">
                <a:solidFill>
                  <a:srgbClr val="2B4B82"/>
                </a:solidFill>
                <a:latin typeface="Josefin Sans Regular"/>
              </a:rPr>
              <a:t> </a:t>
            </a:r>
            <a:r>
              <a:rPr lang="en-US" sz="2400" dirty="0" err="1">
                <a:solidFill>
                  <a:srgbClr val="2B4B82"/>
                </a:solidFill>
                <a:latin typeface="Josefin Sans Regular"/>
              </a:rPr>
              <a:t>nội</a:t>
            </a:r>
            <a:r>
              <a:rPr lang="en-US" sz="2400" dirty="0">
                <a:solidFill>
                  <a:srgbClr val="2B4B82"/>
                </a:solidFill>
                <a:latin typeface="Josefin Sans Regular"/>
              </a:rPr>
              <a:t> dung, </a:t>
            </a:r>
            <a:r>
              <a:rPr lang="en-US" sz="2400" dirty="0" err="1">
                <a:solidFill>
                  <a:srgbClr val="2B4B82"/>
                </a:solidFill>
                <a:latin typeface="Josefin Sans Regular"/>
              </a:rPr>
              <a:t>bao</a:t>
            </a:r>
            <a:r>
              <a:rPr lang="en-US" sz="2400" dirty="0">
                <a:solidFill>
                  <a:srgbClr val="2B4B82"/>
                </a:solidFill>
                <a:latin typeface="Josefin Sans Regular"/>
              </a:rPr>
              <a:t> </a:t>
            </a:r>
            <a:r>
              <a:rPr lang="en-US" sz="2400" dirty="0" err="1">
                <a:solidFill>
                  <a:srgbClr val="2B4B82"/>
                </a:solidFill>
                <a:latin typeface="Josefin Sans Regular"/>
              </a:rPr>
              <a:t>gồm</a:t>
            </a:r>
            <a:r>
              <a:rPr lang="en-US" sz="2400" dirty="0">
                <a:solidFill>
                  <a:srgbClr val="2B4B82"/>
                </a:solidFill>
                <a:latin typeface="Josefin Sans Regular"/>
              </a:rPr>
              <a:t> </a:t>
            </a:r>
            <a:r>
              <a:rPr lang="en-US" sz="2400" dirty="0" err="1">
                <a:solidFill>
                  <a:srgbClr val="2B4B82"/>
                </a:solidFill>
                <a:latin typeface="Josefin Sans Regular"/>
              </a:rPr>
              <a:t>cả</a:t>
            </a:r>
            <a:r>
              <a:rPr lang="en-US" sz="2400" dirty="0">
                <a:solidFill>
                  <a:srgbClr val="2B4B82"/>
                </a:solidFill>
                <a:latin typeface="Josefin Sans Regular"/>
              </a:rPr>
              <a:t> </a:t>
            </a:r>
            <a:r>
              <a:rPr lang="en-US" sz="2400" dirty="0" err="1">
                <a:solidFill>
                  <a:srgbClr val="2B4B82"/>
                </a:solidFill>
                <a:latin typeface="Josefin Sans Regular"/>
              </a:rPr>
              <a:t>tô</a:t>
            </a:r>
            <a:r>
              <a:rPr lang="en-US" sz="2400" dirty="0">
                <a:solidFill>
                  <a:srgbClr val="2B4B82"/>
                </a:solidFill>
                <a:latin typeface="Josefin Sans Regular"/>
              </a:rPr>
              <a:t> </a:t>
            </a:r>
            <a:r>
              <a:rPr lang="en-US" sz="2400" dirty="0" err="1">
                <a:solidFill>
                  <a:srgbClr val="2B4B82"/>
                </a:solidFill>
                <a:latin typeface="Josefin Sans Regular"/>
              </a:rPr>
              <a:t>màu</a:t>
            </a:r>
            <a:r>
              <a:rPr lang="en-US" sz="2400" dirty="0">
                <a:solidFill>
                  <a:srgbClr val="2B4B82"/>
                </a:solidFill>
                <a:latin typeface="Josefin Sans Regular"/>
              </a:rPr>
              <a:t> </a:t>
            </a:r>
            <a:r>
              <a:rPr lang="en-US" sz="2400" dirty="0" err="1">
                <a:solidFill>
                  <a:srgbClr val="2B4B82"/>
                </a:solidFill>
                <a:latin typeface="Josefin Sans Regular"/>
              </a:rPr>
              <a:t>cú</a:t>
            </a:r>
            <a:r>
              <a:rPr lang="en-US" sz="2400" dirty="0">
                <a:solidFill>
                  <a:srgbClr val="2B4B82"/>
                </a:solidFill>
                <a:latin typeface="Josefin Sans Regular"/>
              </a:rPr>
              <a:t> </a:t>
            </a:r>
            <a:r>
              <a:rPr lang="en-US" sz="2400" dirty="0" err="1">
                <a:solidFill>
                  <a:srgbClr val="2B4B82"/>
                </a:solidFill>
                <a:latin typeface="Josefin Sans Regular"/>
              </a:rPr>
              <a:t>pháp</a:t>
            </a:r>
            <a:r>
              <a:rPr lang="en-US" sz="2400" dirty="0">
                <a:solidFill>
                  <a:srgbClr val="2B4B82"/>
                </a:solidFill>
                <a:latin typeface="Josefin Sans Regular"/>
              </a:rPr>
              <a:t>, </a:t>
            </a:r>
            <a:r>
              <a:rPr lang="en-US" sz="2400" dirty="0" err="1">
                <a:solidFill>
                  <a:srgbClr val="2B4B82"/>
                </a:solidFill>
                <a:latin typeface="Josefin Sans Regular"/>
              </a:rPr>
              <a:t>cho</a:t>
            </a:r>
            <a:r>
              <a:rPr lang="en-US" sz="2400" dirty="0">
                <a:solidFill>
                  <a:srgbClr val="2B4B82"/>
                </a:solidFill>
                <a:latin typeface="Josefin Sans Regular"/>
              </a:rPr>
              <a:t> </a:t>
            </a:r>
            <a:r>
              <a:rPr lang="en-US" sz="2400" dirty="0" err="1">
                <a:solidFill>
                  <a:srgbClr val="2B4B82"/>
                </a:solidFill>
                <a:latin typeface="Josefin Sans Regular"/>
              </a:rPr>
              <a:t>nhiều</a:t>
            </a:r>
            <a:r>
              <a:rPr lang="en-US" sz="2400" dirty="0">
                <a:solidFill>
                  <a:srgbClr val="2B4B82"/>
                </a:solidFill>
                <a:latin typeface="Josefin Sans Regular"/>
              </a:rPr>
              <a:t> </a:t>
            </a:r>
            <a:r>
              <a:rPr lang="en-US" sz="2400" dirty="0" err="1">
                <a:solidFill>
                  <a:srgbClr val="2B4B82"/>
                </a:solidFill>
                <a:latin typeface="Josefin Sans Regular"/>
              </a:rPr>
              <a:t>loại</a:t>
            </a:r>
            <a:r>
              <a:rPr lang="en-US" sz="2400" dirty="0">
                <a:solidFill>
                  <a:srgbClr val="2B4B82"/>
                </a:solidFill>
                <a:latin typeface="Josefin Sans Regular"/>
              </a:rPr>
              <a:t> </a:t>
            </a:r>
            <a:r>
              <a:rPr lang="en-US" sz="2400" dirty="0" err="1">
                <a:solidFill>
                  <a:srgbClr val="2B4B82"/>
                </a:solidFill>
                <a:latin typeface="Josefin Sans Regular"/>
              </a:rPr>
              <a:t>tệp</a:t>
            </a:r>
            <a:r>
              <a:rPr lang="en-US" sz="2400" dirty="0">
                <a:solidFill>
                  <a:srgbClr val="2B4B82"/>
                </a:solidFill>
                <a:latin typeface="Josefin Sans Regular"/>
              </a:rPr>
              <a:t>.</a:t>
            </a:r>
          </a:p>
        </p:txBody>
      </p:sp>
      <p:pic>
        <p:nvPicPr>
          <p:cNvPr id="12" name="Picture 11"/>
          <p:cNvPicPr>
            <a:picLocks noChangeAspect="1"/>
          </p:cNvPicPr>
          <p:nvPr/>
        </p:nvPicPr>
        <p:blipFill rotWithShape="1">
          <a:blip r:embed="rId2"/>
          <a:srcRect l="6950" t="16495" r="6952" b="3299"/>
          <a:stretch/>
        </p:blipFill>
        <p:spPr>
          <a:xfrm>
            <a:off x="1200970" y="308866"/>
            <a:ext cx="2771414" cy="2807498"/>
          </a:xfrm>
          <a:prstGeom prst="ellipse">
            <a:avLst/>
          </a:prstGeom>
        </p:spPr>
      </p:pic>
      <p:pic>
        <p:nvPicPr>
          <p:cNvPr id="13" name="Picture 12"/>
          <p:cNvPicPr>
            <a:picLocks noChangeAspect="1"/>
          </p:cNvPicPr>
          <p:nvPr/>
        </p:nvPicPr>
        <p:blipFill rotWithShape="1">
          <a:blip r:embed="rId3"/>
          <a:srcRect l="12355" t="14060" r="10425" b="5098"/>
          <a:stretch/>
        </p:blipFill>
        <p:spPr>
          <a:xfrm>
            <a:off x="5534428" y="2138047"/>
            <a:ext cx="2999972" cy="2977048"/>
          </a:xfrm>
          <a:prstGeom prst="ellipse">
            <a:avLst/>
          </a:prstGeom>
        </p:spPr>
      </p:pic>
      <p:pic>
        <p:nvPicPr>
          <p:cNvPr id="14" name="Picture 13"/>
          <p:cNvPicPr>
            <a:picLocks noChangeAspect="1"/>
          </p:cNvPicPr>
          <p:nvPr/>
        </p:nvPicPr>
        <p:blipFill rotWithShape="1">
          <a:blip r:embed="rId4"/>
          <a:srcRect l="7859" t="7462" r="15514" b="5871"/>
          <a:stretch/>
        </p:blipFill>
        <p:spPr>
          <a:xfrm>
            <a:off x="9758881" y="2061805"/>
            <a:ext cx="2971800" cy="2971800"/>
          </a:xfrm>
          <a:prstGeom prst="ellipse">
            <a:avLst/>
          </a:prstGeom>
        </p:spPr>
      </p:pic>
      <p:pic>
        <p:nvPicPr>
          <p:cNvPr id="15" name="Picture 14"/>
          <p:cNvPicPr>
            <a:picLocks noChangeAspect="1"/>
          </p:cNvPicPr>
          <p:nvPr/>
        </p:nvPicPr>
        <p:blipFill rotWithShape="1">
          <a:blip r:embed="rId5"/>
          <a:srcRect l="7956" t="2315" r="15667" b="5107"/>
          <a:stretch/>
        </p:blipFill>
        <p:spPr>
          <a:xfrm>
            <a:off x="14299075" y="465012"/>
            <a:ext cx="2971801" cy="2807498"/>
          </a:xfrm>
          <a:prstGeom prst="ellipse">
            <a:avLst/>
          </a:prstGeom>
        </p:spPr>
      </p:pic>
      <p:sp>
        <p:nvSpPr>
          <p:cNvPr id="17" name="TextBox 6"/>
          <p:cNvSpPr txBox="1"/>
          <p:nvPr/>
        </p:nvSpPr>
        <p:spPr>
          <a:xfrm>
            <a:off x="13977086" y="3395202"/>
            <a:ext cx="4310914" cy="1291379"/>
          </a:xfrm>
          <a:prstGeom prst="rect">
            <a:avLst/>
          </a:prstGeom>
        </p:spPr>
        <p:txBody>
          <a:bodyPr lIns="0" tIns="0" rIns="0" bIns="0" rtlCol="0" anchor="t">
            <a:spAutoFit/>
          </a:bodyPr>
          <a:lstStyle/>
          <a:p>
            <a:pPr>
              <a:lnSpc>
                <a:spcPts val="3359"/>
              </a:lnSpc>
            </a:pPr>
            <a:r>
              <a:rPr lang="vi-VN" sz="2400" dirty="0">
                <a:solidFill>
                  <a:srgbClr val="2B4B82"/>
                </a:solidFill>
                <a:latin typeface="Josefin Sans Regular"/>
              </a:rPr>
              <a:t>Khả năng tùy biến cao, sử dụng mã Emacs Lisp hoặc giao diện đồ họa.</a:t>
            </a:r>
            <a:endParaRPr lang="en-US" sz="2400" dirty="0">
              <a:solidFill>
                <a:srgbClr val="2B4B82"/>
              </a:solidFill>
              <a:latin typeface="Josefin Sans Regular"/>
            </a:endParaRPr>
          </a:p>
        </p:txBody>
      </p:sp>
      <p:pic>
        <p:nvPicPr>
          <p:cNvPr id="18" name="Picture 17"/>
          <p:cNvPicPr>
            <a:picLocks noChangeAspect="1"/>
          </p:cNvPicPr>
          <p:nvPr/>
        </p:nvPicPr>
        <p:blipFill rotWithShape="1">
          <a:blip r:embed="rId6"/>
          <a:srcRect l="15636" t="12322" r="20252" b="7577"/>
          <a:stretch/>
        </p:blipFill>
        <p:spPr>
          <a:xfrm>
            <a:off x="5663113" y="6930516"/>
            <a:ext cx="3124200" cy="2971800"/>
          </a:xfrm>
          <a:prstGeom prst="ellipse">
            <a:avLst/>
          </a:prstGeom>
        </p:spPr>
      </p:pic>
      <p:sp>
        <p:nvSpPr>
          <p:cNvPr id="19" name="TextBox 6"/>
          <p:cNvSpPr txBox="1"/>
          <p:nvPr/>
        </p:nvSpPr>
        <p:spPr>
          <a:xfrm>
            <a:off x="13179189" y="7669436"/>
            <a:ext cx="4346811" cy="1308050"/>
          </a:xfrm>
          <a:prstGeom prst="rect">
            <a:avLst/>
          </a:prstGeom>
        </p:spPr>
        <p:txBody>
          <a:bodyPr wrap="square" lIns="0" tIns="0" rIns="0" bIns="0" rtlCol="0" anchor="t">
            <a:spAutoFit/>
          </a:bodyPr>
          <a:lstStyle/>
          <a:p>
            <a:pPr>
              <a:lnSpc>
                <a:spcPts val="3359"/>
              </a:lnSpc>
            </a:pPr>
            <a:r>
              <a:rPr lang="vi-VN" sz="2400" dirty="0">
                <a:solidFill>
                  <a:srgbClr val="2B4B82"/>
                </a:solidFill>
                <a:latin typeface="Josefin Sans Regular"/>
              </a:rPr>
              <a:t>Một hệ thống đóng gói để tải xuống và cài đặt các tiện ích mở rộng.</a:t>
            </a:r>
            <a:endParaRPr lang="en-US" sz="2400" dirty="0">
              <a:solidFill>
                <a:srgbClr val="2B4B82"/>
              </a:solidFill>
              <a:latin typeface="Josefin Sans Regular"/>
            </a:endParaRPr>
          </a:p>
        </p:txBody>
      </p:sp>
      <p:sp>
        <p:nvSpPr>
          <p:cNvPr id="20" name="TextBox 6"/>
          <p:cNvSpPr txBox="1"/>
          <p:nvPr/>
        </p:nvSpPr>
        <p:spPr>
          <a:xfrm>
            <a:off x="562834" y="7691163"/>
            <a:ext cx="5127988" cy="1744067"/>
          </a:xfrm>
          <a:prstGeom prst="rect">
            <a:avLst/>
          </a:prstGeom>
        </p:spPr>
        <p:txBody>
          <a:bodyPr wrap="square" lIns="0" tIns="0" rIns="0" bIns="0" rtlCol="0" anchor="t">
            <a:spAutoFit/>
          </a:bodyPr>
          <a:lstStyle/>
          <a:p>
            <a:pPr>
              <a:lnSpc>
                <a:spcPts val="3359"/>
              </a:lnSpc>
            </a:pPr>
            <a:r>
              <a:rPr lang="vi-VN" sz="2400" dirty="0" smtClean="0">
                <a:solidFill>
                  <a:srgbClr val="2B4B82"/>
                </a:solidFill>
                <a:latin typeface="Josefin Sans Regular"/>
              </a:rPr>
              <a:t>Có các chức năng như kế </a:t>
            </a:r>
            <a:r>
              <a:rPr lang="vi-VN" sz="2400" dirty="0">
                <a:solidFill>
                  <a:srgbClr val="2B4B82"/>
                </a:solidFill>
                <a:latin typeface="Josefin Sans Regular"/>
              </a:rPr>
              <a:t>hoạch dự án , mail và đọc tin tức , giao diện chương trình gỡ rối , lịch , khách hàng IRC , và nhiều hơn nữa .</a:t>
            </a:r>
            <a:endParaRPr lang="en-US" sz="2400" dirty="0">
              <a:solidFill>
                <a:srgbClr val="2B4B82"/>
              </a:solidFill>
              <a:latin typeface="Josefin Sans Regular"/>
            </a:endParaRPr>
          </a:p>
        </p:txBody>
      </p:sp>
      <p:pic>
        <p:nvPicPr>
          <p:cNvPr id="21" name="Picture 20"/>
          <p:cNvPicPr>
            <a:picLocks noChangeAspect="1"/>
          </p:cNvPicPr>
          <p:nvPr/>
        </p:nvPicPr>
        <p:blipFill rotWithShape="1">
          <a:blip r:embed="rId7"/>
          <a:srcRect l="17283" t="7013" r="26148" b="3272"/>
          <a:stretch/>
        </p:blipFill>
        <p:spPr>
          <a:xfrm>
            <a:off x="9816865" y="6979199"/>
            <a:ext cx="3124200" cy="3048000"/>
          </a:xfrm>
          <a:prstGeom prst="flowChartConnector">
            <a:avLst/>
          </a:prstGeom>
        </p:spPr>
      </p:pic>
      <p:sp>
        <p:nvSpPr>
          <p:cNvPr id="22" name="Rounded Rectangle 21"/>
          <p:cNvSpPr/>
          <p:nvPr/>
        </p:nvSpPr>
        <p:spPr>
          <a:xfrm>
            <a:off x="333275" y="132836"/>
            <a:ext cx="4615604" cy="4883694"/>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23" name="Rounded Rectangle 22"/>
          <p:cNvSpPr/>
          <p:nvPr/>
        </p:nvSpPr>
        <p:spPr>
          <a:xfrm>
            <a:off x="5076138" y="1868761"/>
            <a:ext cx="4025219" cy="4883694"/>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24" name="Rounded Rectangle 23"/>
          <p:cNvSpPr/>
          <p:nvPr/>
        </p:nvSpPr>
        <p:spPr>
          <a:xfrm>
            <a:off x="9310373" y="1868761"/>
            <a:ext cx="3868816" cy="4814442"/>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25" name="Rounded Rectangle 24"/>
          <p:cNvSpPr/>
          <p:nvPr/>
        </p:nvSpPr>
        <p:spPr>
          <a:xfrm>
            <a:off x="13627697" y="192380"/>
            <a:ext cx="4280954" cy="4883694"/>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26" name="Rounded Rectangle 25"/>
          <p:cNvSpPr/>
          <p:nvPr/>
        </p:nvSpPr>
        <p:spPr>
          <a:xfrm>
            <a:off x="291004" y="6864007"/>
            <a:ext cx="8810354" cy="3247275"/>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27" name="Rounded Rectangle 26"/>
          <p:cNvSpPr/>
          <p:nvPr/>
        </p:nvSpPr>
        <p:spPr>
          <a:xfrm>
            <a:off x="9310373" y="6916814"/>
            <a:ext cx="8598278" cy="3252619"/>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1000"/>
                                        <p:tgtEl>
                                          <p:spTgt spid="15"/>
                                        </p:tgtEl>
                                      </p:cBhvr>
                                    </p:animEffect>
                                    <p:anim calcmode="lin" valueType="num">
                                      <p:cBhvr>
                                        <p:cTn id="81" dur="1000" fill="hold"/>
                                        <p:tgtEl>
                                          <p:spTgt spid="15"/>
                                        </p:tgtEl>
                                        <p:attrNameLst>
                                          <p:attrName>ppt_x</p:attrName>
                                        </p:attrNameLst>
                                      </p:cBhvr>
                                      <p:tavLst>
                                        <p:tav tm="0">
                                          <p:val>
                                            <p:strVal val="#ppt_x"/>
                                          </p:val>
                                        </p:tav>
                                        <p:tav tm="100000">
                                          <p:val>
                                            <p:strVal val="#ppt_x"/>
                                          </p:val>
                                        </p:tav>
                                      </p:tavLst>
                                    </p:anim>
                                    <p:anim calcmode="lin" valueType="num">
                                      <p:cBhvr>
                                        <p:cTn id="8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1000"/>
                                        <p:tgtEl>
                                          <p:spTgt spid="17"/>
                                        </p:tgtEl>
                                      </p:cBhvr>
                                    </p:animEffect>
                                    <p:anim calcmode="lin" valueType="num">
                                      <p:cBhvr>
                                        <p:cTn id="88" dur="1000" fill="hold"/>
                                        <p:tgtEl>
                                          <p:spTgt spid="17"/>
                                        </p:tgtEl>
                                        <p:attrNameLst>
                                          <p:attrName>ppt_x</p:attrName>
                                        </p:attrNameLst>
                                      </p:cBhvr>
                                      <p:tavLst>
                                        <p:tav tm="0">
                                          <p:val>
                                            <p:strVal val="#ppt_x"/>
                                          </p:val>
                                        </p:tav>
                                        <p:tav tm="100000">
                                          <p:val>
                                            <p:strVal val="#ppt_x"/>
                                          </p:val>
                                        </p:tav>
                                      </p:tavLst>
                                    </p:anim>
                                    <p:anim calcmode="lin" valueType="num">
                                      <p:cBhvr>
                                        <p:cTn id="8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1000"/>
                                        <p:tgtEl>
                                          <p:spTgt spid="26"/>
                                        </p:tgtEl>
                                      </p:cBhvr>
                                    </p:animEffect>
                                    <p:anim calcmode="lin" valueType="num">
                                      <p:cBhvr>
                                        <p:cTn id="95" dur="1000" fill="hold"/>
                                        <p:tgtEl>
                                          <p:spTgt spid="26"/>
                                        </p:tgtEl>
                                        <p:attrNameLst>
                                          <p:attrName>ppt_x</p:attrName>
                                        </p:attrNameLst>
                                      </p:cBhvr>
                                      <p:tavLst>
                                        <p:tav tm="0">
                                          <p:val>
                                            <p:strVal val="#ppt_x"/>
                                          </p:val>
                                        </p:tav>
                                        <p:tav tm="100000">
                                          <p:val>
                                            <p:strVal val="#ppt_x"/>
                                          </p:val>
                                        </p:tav>
                                      </p:tavLst>
                                    </p:anim>
                                    <p:anim calcmode="lin" valueType="num">
                                      <p:cBhvr>
                                        <p:cTn id="9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1000"/>
                                        <p:tgtEl>
                                          <p:spTgt spid="18"/>
                                        </p:tgtEl>
                                      </p:cBhvr>
                                    </p:animEffect>
                                    <p:anim calcmode="lin" valueType="num">
                                      <p:cBhvr>
                                        <p:cTn id="102" dur="1000" fill="hold"/>
                                        <p:tgtEl>
                                          <p:spTgt spid="18"/>
                                        </p:tgtEl>
                                        <p:attrNameLst>
                                          <p:attrName>ppt_x</p:attrName>
                                        </p:attrNameLst>
                                      </p:cBhvr>
                                      <p:tavLst>
                                        <p:tav tm="0">
                                          <p:val>
                                            <p:strVal val="#ppt_x"/>
                                          </p:val>
                                        </p:tav>
                                        <p:tav tm="100000">
                                          <p:val>
                                            <p:strVal val="#ppt_x"/>
                                          </p:val>
                                        </p:tav>
                                      </p:tavLst>
                                    </p:anim>
                                    <p:anim calcmode="lin" valueType="num">
                                      <p:cBhvr>
                                        <p:cTn id="10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fade">
                                      <p:cBhvr>
                                        <p:cTn id="108" dur="1000"/>
                                        <p:tgtEl>
                                          <p:spTgt spid="20"/>
                                        </p:tgtEl>
                                      </p:cBhvr>
                                    </p:animEffect>
                                    <p:anim calcmode="lin" valueType="num">
                                      <p:cBhvr>
                                        <p:cTn id="109" dur="1000" fill="hold"/>
                                        <p:tgtEl>
                                          <p:spTgt spid="20"/>
                                        </p:tgtEl>
                                        <p:attrNameLst>
                                          <p:attrName>ppt_x</p:attrName>
                                        </p:attrNameLst>
                                      </p:cBhvr>
                                      <p:tavLst>
                                        <p:tav tm="0">
                                          <p:val>
                                            <p:strVal val="#ppt_x"/>
                                          </p:val>
                                        </p:tav>
                                        <p:tav tm="100000">
                                          <p:val>
                                            <p:strVal val="#ppt_x"/>
                                          </p:val>
                                        </p:tav>
                                      </p:tavLst>
                                    </p:anim>
                                    <p:anim calcmode="lin" valueType="num">
                                      <p:cBhvr>
                                        <p:cTn id="11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1000"/>
                                        <p:tgtEl>
                                          <p:spTgt spid="27"/>
                                        </p:tgtEl>
                                      </p:cBhvr>
                                    </p:animEffect>
                                    <p:anim calcmode="lin" valueType="num">
                                      <p:cBhvr>
                                        <p:cTn id="116" dur="1000" fill="hold"/>
                                        <p:tgtEl>
                                          <p:spTgt spid="27"/>
                                        </p:tgtEl>
                                        <p:attrNameLst>
                                          <p:attrName>ppt_x</p:attrName>
                                        </p:attrNameLst>
                                      </p:cBhvr>
                                      <p:tavLst>
                                        <p:tav tm="0">
                                          <p:val>
                                            <p:strVal val="#ppt_x"/>
                                          </p:val>
                                        </p:tav>
                                        <p:tav tm="100000">
                                          <p:val>
                                            <p:strVal val="#ppt_x"/>
                                          </p:val>
                                        </p:tav>
                                      </p:tavLst>
                                    </p:anim>
                                    <p:anim calcmode="lin" valueType="num">
                                      <p:cBhvr>
                                        <p:cTn id="11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fade">
                                      <p:cBhvr>
                                        <p:cTn id="122" dur="1000"/>
                                        <p:tgtEl>
                                          <p:spTgt spid="21"/>
                                        </p:tgtEl>
                                      </p:cBhvr>
                                    </p:animEffect>
                                    <p:anim calcmode="lin" valueType="num">
                                      <p:cBhvr>
                                        <p:cTn id="123" dur="1000" fill="hold"/>
                                        <p:tgtEl>
                                          <p:spTgt spid="21"/>
                                        </p:tgtEl>
                                        <p:attrNameLst>
                                          <p:attrName>ppt_x</p:attrName>
                                        </p:attrNameLst>
                                      </p:cBhvr>
                                      <p:tavLst>
                                        <p:tav tm="0">
                                          <p:val>
                                            <p:strVal val="#ppt_x"/>
                                          </p:val>
                                        </p:tav>
                                        <p:tav tm="100000">
                                          <p:val>
                                            <p:strVal val="#ppt_x"/>
                                          </p:val>
                                        </p:tav>
                                      </p:tavLst>
                                    </p:anim>
                                    <p:anim calcmode="lin" valueType="num">
                                      <p:cBhvr>
                                        <p:cTn id="1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grpId="0" nodeType="clickEffect">
                                  <p:stCondLst>
                                    <p:cond delay="0"/>
                                  </p:stCondLst>
                                  <p:childTnLst>
                                    <p:set>
                                      <p:cBhvr>
                                        <p:cTn id="128" dur="1" fill="hold">
                                          <p:stCondLst>
                                            <p:cond delay="0"/>
                                          </p:stCondLst>
                                        </p:cTn>
                                        <p:tgtEl>
                                          <p:spTgt spid="19"/>
                                        </p:tgtEl>
                                        <p:attrNameLst>
                                          <p:attrName>style.visibility</p:attrName>
                                        </p:attrNameLst>
                                      </p:cBhvr>
                                      <p:to>
                                        <p:strVal val="visible"/>
                                      </p:to>
                                    </p:set>
                                    <p:animEffect transition="in" filter="fade">
                                      <p:cBhvr>
                                        <p:cTn id="129" dur="1000"/>
                                        <p:tgtEl>
                                          <p:spTgt spid="19"/>
                                        </p:tgtEl>
                                      </p:cBhvr>
                                    </p:animEffect>
                                    <p:anim calcmode="lin" valueType="num">
                                      <p:cBhvr>
                                        <p:cTn id="130" dur="1000" fill="hold"/>
                                        <p:tgtEl>
                                          <p:spTgt spid="19"/>
                                        </p:tgtEl>
                                        <p:attrNameLst>
                                          <p:attrName>ppt_x</p:attrName>
                                        </p:attrNameLst>
                                      </p:cBhvr>
                                      <p:tavLst>
                                        <p:tav tm="0">
                                          <p:val>
                                            <p:strVal val="#ppt_x"/>
                                          </p:val>
                                        </p:tav>
                                        <p:tav tm="100000">
                                          <p:val>
                                            <p:strVal val="#ppt_x"/>
                                          </p:val>
                                        </p:tav>
                                      </p:tavLst>
                                    </p:anim>
                                    <p:anim calcmode="lin" valueType="num">
                                      <p:cBhvr>
                                        <p:cTn id="1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9" grpId="0"/>
      <p:bldP spid="17" grpId="0"/>
      <p:bldP spid="19" grpId="0"/>
      <p:bldP spid="20" grpId="0"/>
      <p:bldP spid="22" grpId="0" animBg="1"/>
      <p:bldP spid="23" grpId="0" animBg="1"/>
      <p:bldP spid="24" grpId="0" animBg="1"/>
      <p:bldP spid="25" grpId="0" animBg="1"/>
      <p:bldP spid="26" grpId="0" animBg="1"/>
      <p:bldP spid="2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TotalTime>
  <Words>811</Words>
  <Application>Microsoft Office PowerPoint</Application>
  <PresentationFormat>Custom</PresentationFormat>
  <Paragraphs>50</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Footlight MT Light</vt:lpstr>
      <vt:lpstr>Arial</vt:lpstr>
      <vt:lpstr>Times New Roman</vt:lpstr>
      <vt:lpstr>Josefin Sans Regular</vt:lpstr>
      <vt:lpstr>Ebrima</vt:lpstr>
      <vt:lpstr>Josefin Sans Bold</vt:lpstr>
      <vt:lpstr>Josefin Sans Bold Bold</vt:lpstr>
      <vt:lpstr>Gadugi</vt:lpstr>
      <vt:lpstr>Bahnschrift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Lưu Thị Ánh Nguyệt</cp:lastModifiedBy>
  <cp:revision>30</cp:revision>
  <dcterms:created xsi:type="dcterms:W3CDTF">2006-08-16T00:00:00Z</dcterms:created>
  <dcterms:modified xsi:type="dcterms:W3CDTF">2021-09-27T03:56:48Z</dcterms:modified>
  <dc:identifier>DAEq_rnsmJY</dc:identifier>
</cp:coreProperties>
</file>